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77" r:id="rId3"/>
    <p:sldId id="279" r:id="rId4"/>
    <p:sldId id="280" r:id="rId5"/>
    <p:sldId id="258" r:id="rId6"/>
    <p:sldId id="276" r:id="rId7"/>
    <p:sldId id="262" r:id="rId8"/>
    <p:sldId id="286" r:id="rId9"/>
    <p:sldId id="285" r:id="rId10"/>
    <p:sldId id="265" r:id="rId11"/>
    <p:sldId id="282" r:id="rId12"/>
    <p:sldId id="281" r:id="rId13"/>
    <p:sldId id="264" r:id="rId14"/>
    <p:sldId id="283" r:id="rId15"/>
    <p:sldId id="289" r:id="rId16"/>
    <p:sldId id="269" r:id="rId17"/>
    <p:sldId id="268" r:id="rId18"/>
    <p:sldId id="267" r:id="rId19"/>
    <p:sldId id="284" r:id="rId20"/>
    <p:sldId id="287" r:id="rId21"/>
    <p:sldId id="288" r:id="rId22"/>
    <p:sldId id="271" r:id="rId23"/>
    <p:sldId id="272" r:id="rId24"/>
    <p:sldId id="274" r:id="rId25"/>
    <p:sldId id="275" r:id="rId26"/>
    <p:sldId id="273" r:id="rId27"/>
    <p:sldId id="290" r:id="rId28"/>
    <p:sldId id="291" r:id="rId29"/>
    <p:sldId id="292" r:id="rId30"/>
    <p:sldId id="293" r:id="rId31"/>
    <p:sldId id="294" r:id="rId32"/>
    <p:sldId id="295" r:id="rId33"/>
    <p:sldId id="296" r:id="rId34"/>
    <p:sldId id="297" r:id="rId35"/>
    <p:sldId id="298" r:id="rId36"/>
    <p:sldId id="299"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2" d="100"/>
          <a:sy n="112" d="100"/>
        </p:scale>
        <p:origin x="4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2/23/2022</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dirty="0"/>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dirty="0"/>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2/23/2022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dirty="0"/>
              <a:t>2/23/2022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t>2/23/2022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dirty="0"/>
              <a:t>2/23/2022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2/23/2022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2/23/2022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2/23/2022</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2/23/2022</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www.britishmuseum.org/collection/object/H_1856-0701-2106" TargetMode="Externa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britishmuseum.org/collection/object/H_2001-0702-7" TargetMode="External"/><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www.bbc.co.uk/ahistoryoftheworld/objects/nMwqDkEfSV6DUUEldDLCXA" TargetMode="External"/><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www.britishmuseum.org/collection/object/H_1856-0701-2096" TargetMode="External"/><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9.xml"/><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9.xml"/><Relationship Id="rId4" Type="http://schemas.openxmlformats.org/officeDocument/2006/relationships/image" Target="../media/image34.jpg"/></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9.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webp"/><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sz="16600" dirty="0"/>
              <a:t>Pilgrimages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29" y="5193544"/>
            <a:ext cx="3956858" cy="1603930"/>
          </a:xfrm>
          <a:prstGeom prst="rect">
            <a:avLst/>
          </a:prstGeom>
        </p:spPr>
      </p:pic>
    </p:spTree>
    <p:extLst>
      <p:ext uri="{BB962C8B-B14F-4D97-AF65-F5344CB8AC3E}">
        <p14:creationId xmlns:p14="http://schemas.microsoft.com/office/powerpoint/2010/main" val="1886554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0824" y="1221971"/>
            <a:ext cx="6907874" cy="4731616"/>
          </a:xfrm>
          <a:prstGeom prst="rect">
            <a:avLst/>
          </a:prstGeom>
        </p:spPr>
        <p:txBody>
          <a:bodyPr wrap="square">
            <a:spAutoFit/>
          </a:bodyPr>
          <a:lstStyle/>
          <a:p>
            <a:pPr lvl="0">
              <a:lnSpc>
                <a:spcPct val="115000"/>
              </a:lnSpc>
              <a:spcAft>
                <a:spcPts val="0"/>
              </a:spcAft>
            </a:pPr>
            <a:r>
              <a:rPr lang="en-GB" sz="2400" dirty="0">
                <a:latin typeface="Gill Sans MT" panose="020B0502020104020203" pitchFamily="34" charset="0"/>
                <a:ea typeface="Calibri" panose="020F0502020204030204" pitchFamily="34" charset="0"/>
                <a:cs typeface="Calibri" panose="020F0502020204030204" pitchFamily="34" charset="0"/>
              </a:rPr>
              <a:t>Labyrinths have been used in many cultures throughout history. The first Christian example of a Labyrinth was in a church in 4</a:t>
            </a:r>
            <a:r>
              <a:rPr lang="en-GB" sz="2400" baseline="30000" dirty="0">
                <a:latin typeface="Gill Sans MT" panose="020B0502020104020203" pitchFamily="34" charset="0"/>
                <a:ea typeface="Calibri" panose="020F0502020204030204" pitchFamily="34" charset="0"/>
                <a:cs typeface="Calibri" panose="020F0502020204030204" pitchFamily="34" charset="0"/>
              </a:rPr>
              <a:t>th</a:t>
            </a:r>
            <a:r>
              <a:rPr lang="en-GB" sz="2400" dirty="0">
                <a:latin typeface="Gill Sans MT" panose="020B0502020104020203" pitchFamily="34" charset="0"/>
                <a:ea typeface="Calibri" panose="020F0502020204030204" pitchFamily="34" charset="0"/>
                <a:cs typeface="Calibri" panose="020F0502020204030204" pitchFamily="34" charset="0"/>
              </a:rPr>
              <a:t> Century Algeria. </a:t>
            </a:r>
          </a:p>
          <a:p>
            <a:pPr lvl="0">
              <a:lnSpc>
                <a:spcPct val="115000"/>
              </a:lnSpc>
              <a:spcAft>
                <a:spcPts val="0"/>
              </a:spcAft>
            </a:pPr>
            <a:endParaRPr lang="en-GB" sz="2400" dirty="0">
              <a:latin typeface="Gill Sans MT" panose="020B0502020104020203" pitchFamily="34" charset="0"/>
              <a:ea typeface="Calibri" panose="020F0502020204030204" pitchFamily="34" charset="0"/>
              <a:cs typeface="Calibri" panose="020F0502020204030204" pitchFamily="34" charset="0"/>
            </a:endParaRPr>
          </a:p>
          <a:p>
            <a:pPr lvl="0">
              <a:lnSpc>
                <a:spcPct val="115000"/>
              </a:lnSpc>
              <a:spcAft>
                <a:spcPts val="0"/>
              </a:spcAft>
            </a:pPr>
            <a:r>
              <a:rPr lang="en-GB" sz="2400" dirty="0">
                <a:latin typeface="Gill Sans MT" panose="020B0502020104020203" pitchFamily="34" charset="0"/>
                <a:ea typeface="Calibri" panose="020F0502020204030204" pitchFamily="34" charset="0"/>
                <a:cs typeface="Calibri" panose="020F0502020204030204" pitchFamily="34" charset="0"/>
              </a:rPr>
              <a:t>Unlike a maze, a labyrinth has one entrance and one route to and from the centre. </a:t>
            </a:r>
          </a:p>
          <a:p>
            <a:pPr lvl="0">
              <a:lnSpc>
                <a:spcPct val="115000"/>
              </a:lnSpc>
              <a:spcAft>
                <a:spcPts val="0"/>
              </a:spcAft>
            </a:pPr>
            <a:endParaRPr lang="en-GB" sz="2400" dirty="0">
              <a:latin typeface="Gill Sans MT" panose="020B0502020104020203" pitchFamily="34" charset="0"/>
              <a:ea typeface="Calibri" panose="020F0502020204030204" pitchFamily="34" charset="0"/>
              <a:cs typeface="Calibri" panose="020F0502020204030204" pitchFamily="34" charset="0"/>
            </a:endParaRPr>
          </a:p>
          <a:p>
            <a:pPr lvl="0">
              <a:lnSpc>
                <a:spcPct val="115000"/>
              </a:lnSpc>
              <a:spcAft>
                <a:spcPts val="0"/>
              </a:spcAft>
            </a:pPr>
            <a:r>
              <a:rPr lang="en-GB" sz="2400" dirty="0">
                <a:latin typeface="Gill Sans MT" panose="020B0502020104020203" pitchFamily="34" charset="0"/>
                <a:ea typeface="Calibri" panose="020F0502020204030204" pitchFamily="34" charset="0"/>
                <a:cs typeface="Calibri" panose="020F0502020204030204" pitchFamily="34" charset="0"/>
              </a:rPr>
              <a:t>Labyrinths were used as a substitute to pilgrimage, especially for those who were unable to make the long and often dangerous journeys to holy sites around the world. </a:t>
            </a:r>
          </a:p>
        </p:txBody>
      </p:sp>
      <p:sp>
        <p:nvSpPr>
          <p:cNvPr id="7" name="Title 1"/>
          <p:cNvSpPr txBox="1">
            <a:spLocks/>
          </p:cNvSpPr>
          <p:nvPr/>
        </p:nvSpPr>
        <p:spPr>
          <a:xfrm>
            <a:off x="308090" y="333279"/>
            <a:ext cx="7697067" cy="805565"/>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dirty="0"/>
              <a:t>Labyrinths</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3717" y="1023444"/>
            <a:ext cx="3957874" cy="4515208"/>
          </a:xfrm>
          <a:prstGeom prst="rect">
            <a:avLst/>
          </a:prstGeom>
        </p:spPr>
      </p:pic>
    </p:spTree>
    <p:extLst>
      <p:ext uri="{BB962C8B-B14F-4D97-AF65-F5344CB8AC3E}">
        <p14:creationId xmlns:p14="http://schemas.microsoft.com/office/powerpoint/2010/main" val="4212505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8090" y="1522416"/>
            <a:ext cx="6907874" cy="4056495"/>
          </a:xfrm>
          <a:prstGeom prst="rect">
            <a:avLst/>
          </a:prstGeom>
        </p:spPr>
        <p:txBody>
          <a:bodyPr wrap="square">
            <a:spAutoFit/>
          </a:bodyPr>
          <a:lstStyle/>
          <a:p>
            <a:pPr lvl="0">
              <a:lnSpc>
                <a:spcPct val="115000"/>
              </a:lnSpc>
              <a:spcAft>
                <a:spcPts val="0"/>
              </a:spcAft>
            </a:pPr>
            <a:r>
              <a:rPr lang="en-GB" sz="2800" dirty="0">
                <a:latin typeface="Gill Sans MT" panose="020B0502020104020203" pitchFamily="34" charset="0"/>
                <a:ea typeface="Calibri" panose="020F0502020204030204" pitchFamily="34" charset="0"/>
                <a:cs typeface="Calibri" panose="020F0502020204030204" pitchFamily="34" charset="0"/>
              </a:rPr>
              <a:t>The labyrinth can symbolise a Christians pilgrimage throughout their faith and their journey to God. People walk labyrinths for many different reasons for example as a space for prayer, self-reflection or reducing stress. </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endParaRPr lang="en-GB" sz="2800" dirty="0">
              <a:latin typeface="Gill Sans MT" panose="020B0502020104020203" pitchFamily="34" charset="0"/>
              <a:ea typeface="Calibri" panose="020F0502020204030204" pitchFamily="34" charset="0"/>
              <a:cs typeface="Calibri" panose="020F0502020204030204" pitchFamily="34" charset="0"/>
            </a:endParaRPr>
          </a:p>
          <a:p>
            <a:pPr lvl="0">
              <a:lnSpc>
                <a:spcPct val="115000"/>
              </a:lnSpc>
              <a:spcAft>
                <a:spcPts val="0"/>
              </a:spcAft>
            </a:pPr>
            <a:r>
              <a:rPr lang="en-GB" sz="2800" dirty="0">
                <a:latin typeface="Gill Sans MT" panose="020B0502020104020203" pitchFamily="34" charset="0"/>
                <a:ea typeface="Calibri" panose="020F0502020204030204" pitchFamily="34" charset="0"/>
                <a:cs typeface="Calibri" panose="020F0502020204030204" pitchFamily="34" charset="0"/>
              </a:rPr>
              <a:t>Walking a labyrinth is sometimes described as walking the ‘inward-outward’ path. </a:t>
            </a:r>
          </a:p>
        </p:txBody>
      </p:sp>
      <p:sp>
        <p:nvSpPr>
          <p:cNvPr id="7" name="Title 1"/>
          <p:cNvSpPr txBox="1">
            <a:spLocks/>
          </p:cNvSpPr>
          <p:nvPr/>
        </p:nvSpPr>
        <p:spPr>
          <a:xfrm>
            <a:off x="308090" y="333279"/>
            <a:ext cx="7697067" cy="805565"/>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dirty="0"/>
              <a:t>Labyrinths</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1622" t="1844" r="3897" b="4812"/>
          <a:stretch/>
        </p:blipFill>
        <p:spPr>
          <a:xfrm>
            <a:off x="7801555" y="2036219"/>
            <a:ext cx="4390445" cy="2365963"/>
          </a:xfrm>
          <a:prstGeom prst="rect">
            <a:avLst/>
          </a:prstGeom>
        </p:spPr>
      </p:pic>
    </p:spTree>
    <p:extLst>
      <p:ext uri="{BB962C8B-B14F-4D97-AF65-F5344CB8AC3E}">
        <p14:creationId xmlns:p14="http://schemas.microsoft.com/office/powerpoint/2010/main" val="3567801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56730" y="957183"/>
            <a:ext cx="6516660" cy="838817"/>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sz="8000" b="1" dirty="0">
                <a:latin typeface="Gill Sans MT" panose="020B0502020104020203" pitchFamily="34" charset="0"/>
                <a:ea typeface="Calibri" panose="020F0502020204030204" pitchFamily="34" charset="0"/>
                <a:cs typeface="Calibri" panose="020F0502020204030204" pitchFamily="34" charset="0"/>
              </a:rPr>
              <a:t>Do you buy souvenirs when you go on holiday?</a:t>
            </a:r>
            <a:endParaRPr lang="en-GB" sz="8000" b="1" dirty="0">
              <a:latin typeface="Gill Sans" panose="020B0502020104020203"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6259" y="2003367"/>
            <a:ext cx="3599626" cy="2029201"/>
          </a:xfrm>
          <a:prstGeom prst="rect">
            <a:avLst/>
          </a:prstGeom>
        </p:spPr>
      </p:pic>
    </p:spTree>
    <p:extLst>
      <p:ext uri="{BB962C8B-B14F-4D97-AF65-F5344CB8AC3E}">
        <p14:creationId xmlns:p14="http://schemas.microsoft.com/office/powerpoint/2010/main" val="1097334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44525" y="1564162"/>
            <a:ext cx="6661669" cy="3778546"/>
          </a:xfrm>
        </p:spPr>
        <p:txBody>
          <a:bodyPr>
            <a:normAutofit fontScale="92500"/>
          </a:bodyPr>
          <a:lstStyle/>
          <a:p>
            <a:pPr lvl="0">
              <a:lnSpc>
                <a:spcPct val="115000"/>
              </a:lnSpc>
            </a:pPr>
            <a:r>
              <a:rPr lang="en-GB" sz="3000" dirty="0">
                <a:latin typeface="Gill Sans MT" panose="020B0502020104020203" pitchFamily="34" charset="0"/>
                <a:ea typeface="Calibri" panose="020F0502020204030204" pitchFamily="34" charset="0"/>
                <a:cs typeface="Calibri" panose="020F0502020204030204" pitchFamily="34" charset="0"/>
              </a:rPr>
              <a:t>Apostle James, travelled to Spain to convert people to Christianity. Upon his return in 44AD he was killed by King Herod, making him one of the first Christian martyrs.</a:t>
            </a:r>
            <a:endParaRPr lang="en-GB" sz="26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pPr>
            <a:r>
              <a:rPr lang="en-GB" sz="3000" dirty="0">
                <a:latin typeface="Gill Sans MT" panose="020B0502020104020203" pitchFamily="34" charset="0"/>
                <a:ea typeface="Calibri" panose="020F0502020204030204" pitchFamily="34" charset="0"/>
                <a:cs typeface="Calibri" panose="020F0502020204030204" pitchFamily="34" charset="0"/>
              </a:rPr>
              <a:t>The scallop shell became the symbol of his journey to Spain and became a common symbol of pilgrims and pilgrimages. </a:t>
            </a:r>
            <a:endParaRPr lang="en-GB" sz="26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9009" t="8551" r="29008" b="10688"/>
          <a:stretch/>
        </p:blipFill>
        <p:spPr>
          <a:xfrm>
            <a:off x="7945649" y="1335368"/>
            <a:ext cx="3899744" cy="3876713"/>
          </a:xfrm>
          <a:prstGeom prst="rect">
            <a:avLst/>
          </a:prstGeom>
        </p:spPr>
      </p:pic>
      <p:sp>
        <p:nvSpPr>
          <p:cNvPr id="7" name="Title 1"/>
          <p:cNvSpPr txBox="1">
            <a:spLocks/>
          </p:cNvSpPr>
          <p:nvPr/>
        </p:nvSpPr>
        <p:spPr>
          <a:xfrm>
            <a:off x="444525" y="373048"/>
            <a:ext cx="7697067" cy="805565"/>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dirty="0"/>
              <a:t>St James</a:t>
            </a:r>
          </a:p>
        </p:txBody>
      </p:sp>
      <p:sp>
        <p:nvSpPr>
          <p:cNvPr id="5" name="TextBox 4"/>
          <p:cNvSpPr txBox="1"/>
          <p:nvPr/>
        </p:nvSpPr>
        <p:spPr>
          <a:xfrm>
            <a:off x="7945649" y="4996637"/>
            <a:ext cx="1309979" cy="215444"/>
          </a:xfrm>
          <a:prstGeom prst="rect">
            <a:avLst/>
          </a:prstGeom>
          <a:noFill/>
        </p:spPr>
        <p:txBody>
          <a:bodyPr wrap="square" rtlCol="0">
            <a:spAutoFit/>
          </a:bodyPr>
          <a:lstStyle/>
          <a:p>
            <a:r>
              <a:rPr lang="en-GB" sz="800" dirty="0">
                <a:solidFill>
                  <a:schemeClr val="bg1"/>
                </a:solidFill>
                <a:latin typeface="Gill Sans" panose="020B0502020104020203" pitchFamily="34" charset="0"/>
              </a:rPr>
              <a:t>© British Museum</a:t>
            </a:r>
          </a:p>
        </p:txBody>
      </p:sp>
    </p:spTree>
    <p:extLst>
      <p:ext uri="{BB962C8B-B14F-4D97-AF65-F5344CB8AC3E}">
        <p14:creationId xmlns:p14="http://schemas.microsoft.com/office/powerpoint/2010/main" val="4208658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1592" y="2387599"/>
            <a:ext cx="3383280" cy="833227"/>
          </a:xfrm>
        </p:spPr>
        <p:txBody>
          <a:bodyPr/>
          <a:lstStyle/>
          <a:p>
            <a:r>
              <a:rPr lang="en-GB" sz="2400" dirty="0">
                <a:latin typeface="Gill Sans MT" panose="020B0502020104020203" pitchFamily="34" charset="0"/>
                <a:ea typeface="Calibri" panose="020F0502020204030204" pitchFamily="34" charset="0"/>
                <a:cs typeface="Calibri" panose="020F0502020204030204" pitchFamily="34" charset="0"/>
              </a:rPr>
              <a:t>A pilgrim badge would be unique and recognisable to each site. Pilgrims would wear their badges on their clothes or hats along their journeys. </a:t>
            </a:r>
            <a:endParaRPr lang="en-GB" sz="2400" dirty="0"/>
          </a:p>
        </p:txBody>
      </p:sp>
      <p:sp>
        <p:nvSpPr>
          <p:cNvPr id="5" name="Rectangle 4"/>
          <p:cNvSpPr/>
          <p:nvPr/>
        </p:nvSpPr>
        <p:spPr>
          <a:xfrm>
            <a:off x="444525" y="1406740"/>
            <a:ext cx="6837424" cy="5043945"/>
          </a:xfrm>
          <a:prstGeom prst="rect">
            <a:avLst/>
          </a:prstGeom>
        </p:spPr>
        <p:txBody>
          <a:bodyPr wrap="square">
            <a:spAutoFit/>
          </a:bodyPr>
          <a:lstStyle/>
          <a:p>
            <a:pPr lvl="0">
              <a:lnSpc>
                <a:spcPct val="115000"/>
              </a:lnSpc>
              <a:spcAft>
                <a:spcPts val="0"/>
              </a:spcAft>
            </a:pPr>
            <a:r>
              <a:rPr lang="en-GB" sz="2400" dirty="0">
                <a:latin typeface="Gill Sans MT" panose="020B0502020104020203" pitchFamily="34" charset="0"/>
                <a:ea typeface="Calibri" panose="020F0502020204030204" pitchFamily="34" charset="0"/>
                <a:cs typeface="Calibri" panose="020F0502020204030204" pitchFamily="34" charset="0"/>
              </a:rPr>
              <a:t>Pilgrims upon visiting sites would take a small souvenir such as a stone from the buildings or a shell found near the sites. </a:t>
            </a:r>
          </a:p>
          <a:p>
            <a:pPr lvl="0">
              <a:lnSpc>
                <a:spcPct val="115000"/>
              </a:lnSpc>
              <a:spcAft>
                <a:spcPts val="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n-GB" sz="2400" dirty="0">
                <a:latin typeface="Gill Sans MT" panose="020B0502020104020203" pitchFamily="34" charset="0"/>
                <a:ea typeface="Calibri" panose="020F0502020204030204" pitchFamily="34" charset="0"/>
                <a:cs typeface="Calibri" panose="020F0502020204030204" pitchFamily="34" charset="0"/>
              </a:rPr>
              <a:t>With pilgrimages becoming more popular this became a problem for sites loosing parts of their buildings.  </a:t>
            </a:r>
          </a:p>
          <a:p>
            <a:pPr lvl="0">
              <a:lnSpc>
                <a:spcPct val="115000"/>
              </a:lnSpc>
              <a:spcAft>
                <a:spcPts val="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800"/>
              </a:spcAft>
            </a:pPr>
            <a:r>
              <a:rPr lang="en-GB" sz="2400" dirty="0">
                <a:latin typeface="Gill Sans MT" panose="020B0502020104020203" pitchFamily="34" charset="0"/>
                <a:ea typeface="Calibri" panose="020F0502020204030204" pitchFamily="34" charset="0"/>
                <a:cs typeface="Calibri" panose="020F0502020204030204" pitchFamily="34" charset="0"/>
              </a:rPr>
              <a:t>Pilgrim badges were created as a way of preventing sites being damaged or lost and a way for people near the site to make money from pilgrims. </a:t>
            </a:r>
          </a:p>
          <a:p>
            <a:pPr lvl="0">
              <a:lnSpc>
                <a:spcPct val="115000"/>
              </a:lnSpc>
              <a:spcAft>
                <a:spcPts val="80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9009" t="8551" r="29008" b="10688"/>
          <a:stretch/>
        </p:blipFill>
        <p:spPr>
          <a:xfrm>
            <a:off x="8663141" y="3701141"/>
            <a:ext cx="2000548" cy="1988733"/>
          </a:xfrm>
          <a:prstGeom prst="rect">
            <a:avLst/>
          </a:prstGeom>
        </p:spPr>
      </p:pic>
      <p:sp>
        <p:nvSpPr>
          <p:cNvPr id="7" name="Title 1"/>
          <p:cNvSpPr txBox="1">
            <a:spLocks/>
          </p:cNvSpPr>
          <p:nvPr/>
        </p:nvSpPr>
        <p:spPr>
          <a:xfrm>
            <a:off x="444525" y="373048"/>
            <a:ext cx="7697067" cy="805565"/>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dirty="0"/>
              <a:t>Pilgrim Badges</a:t>
            </a:r>
          </a:p>
        </p:txBody>
      </p:sp>
    </p:spTree>
    <p:extLst>
      <p:ext uri="{BB962C8B-B14F-4D97-AF65-F5344CB8AC3E}">
        <p14:creationId xmlns:p14="http://schemas.microsoft.com/office/powerpoint/2010/main" val="4253203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Pilgrimage Routes</a:t>
            </a:r>
          </a:p>
        </p:txBody>
      </p:sp>
    </p:spTree>
    <p:extLst>
      <p:ext uri="{BB962C8B-B14F-4D97-AF65-F5344CB8AC3E}">
        <p14:creationId xmlns:p14="http://schemas.microsoft.com/office/powerpoint/2010/main" val="1932040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097" y="5258007"/>
            <a:ext cx="10780776" cy="613283"/>
          </a:xfrm>
        </p:spPr>
        <p:txBody>
          <a:bodyPr/>
          <a:lstStyle/>
          <a:p>
            <a:r>
              <a:rPr lang="en-GB" dirty="0">
                <a:latin typeface="Gill Sans" panose="020B0502020104020203" pitchFamily="34" charset="0"/>
              </a:rPr>
              <a:t>Cumbrian Cistercian Way</a:t>
            </a:r>
          </a:p>
        </p:txBody>
      </p:sp>
      <p:sp>
        <p:nvSpPr>
          <p:cNvPr id="4" name="Text Placeholder 3"/>
          <p:cNvSpPr>
            <a:spLocks noGrp="1"/>
          </p:cNvSpPr>
          <p:nvPr>
            <p:ph type="body" sz="half" idx="2"/>
          </p:nvPr>
        </p:nvSpPr>
        <p:spPr>
          <a:xfrm>
            <a:off x="626778" y="5843231"/>
            <a:ext cx="9229344" cy="533400"/>
          </a:xfrm>
        </p:spPr>
        <p:txBody>
          <a:bodyPr>
            <a:noAutofit/>
          </a:bodyPr>
          <a:lstStyle/>
          <a:p>
            <a:r>
              <a:rPr lang="en-GB" sz="2000" dirty="0">
                <a:latin typeface="Gill Sans" panose="020B0502020104020203" pitchFamily="34" charset="0"/>
              </a:rPr>
              <a:t>From </a:t>
            </a:r>
            <a:r>
              <a:rPr lang="en-GB" sz="2000" dirty="0" err="1">
                <a:latin typeface="Gill Sans" panose="020B0502020104020203" pitchFamily="34" charset="0"/>
              </a:rPr>
              <a:t>Piel</a:t>
            </a:r>
            <a:r>
              <a:rPr lang="en-GB" sz="2000" dirty="0">
                <a:latin typeface="Gill Sans" panose="020B0502020104020203" pitchFamily="34" charset="0"/>
              </a:rPr>
              <a:t> Castle (Barrow-in-Furness) to Cartmel Priory. </a:t>
            </a:r>
          </a:p>
          <a:p>
            <a:r>
              <a:rPr lang="en-GB" sz="2000" dirty="0">
                <a:latin typeface="Gill Sans" panose="020B0502020104020203" pitchFamily="34" charset="0"/>
              </a:rPr>
              <a:t>Walking distance: 25 miles</a:t>
            </a:r>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t="11582" b="11582"/>
          <a:stretch>
            <a:fillRect/>
          </a:stretch>
        </p:blipFill>
        <p:spPr/>
      </p:pic>
    </p:spTree>
    <p:extLst>
      <p:ext uri="{BB962C8B-B14F-4D97-AF65-F5344CB8AC3E}">
        <p14:creationId xmlns:p14="http://schemas.microsoft.com/office/powerpoint/2010/main" val="655267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723" y="5296452"/>
            <a:ext cx="10780776" cy="613283"/>
          </a:xfrm>
        </p:spPr>
        <p:txBody>
          <a:bodyPr/>
          <a:lstStyle/>
          <a:p>
            <a:r>
              <a:rPr lang="en-GB" dirty="0">
                <a:latin typeface="Gill Sans" panose="020B0502020104020203" pitchFamily="34" charset="0"/>
              </a:rPr>
              <a:t>St Bega’s Way</a:t>
            </a:r>
          </a:p>
        </p:txBody>
      </p:sp>
      <p:sp>
        <p:nvSpPr>
          <p:cNvPr id="4" name="Text Placeholder 3"/>
          <p:cNvSpPr>
            <a:spLocks noGrp="1"/>
          </p:cNvSpPr>
          <p:nvPr>
            <p:ph type="body" sz="half" idx="2"/>
          </p:nvPr>
        </p:nvSpPr>
        <p:spPr/>
        <p:txBody>
          <a:bodyPr>
            <a:noAutofit/>
          </a:bodyPr>
          <a:lstStyle/>
          <a:p>
            <a:r>
              <a:rPr lang="en-GB" sz="2000" dirty="0">
                <a:latin typeface="Gill Sans" panose="020B0502020104020203" pitchFamily="34" charset="0"/>
              </a:rPr>
              <a:t>From St Bees to St Bega (</a:t>
            </a:r>
            <a:r>
              <a:rPr lang="en-GB" sz="2000" dirty="0" err="1">
                <a:latin typeface="Gill Sans" panose="020B0502020104020203" pitchFamily="34" charset="0"/>
              </a:rPr>
              <a:t>Bassenthwaite</a:t>
            </a:r>
            <a:r>
              <a:rPr lang="en-GB" sz="2000" dirty="0">
                <a:latin typeface="Gill Sans" panose="020B0502020104020203" pitchFamily="34" charset="0"/>
              </a:rPr>
              <a:t>, Cumbria)</a:t>
            </a:r>
          </a:p>
          <a:p>
            <a:r>
              <a:rPr lang="en-GB" sz="2000" dirty="0">
                <a:latin typeface="Gill Sans" panose="020B0502020104020203" pitchFamily="34" charset="0"/>
              </a:rPr>
              <a:t>Walking distance: 36 miles. </a:t>
            </a:r>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t="19791" b="19791"/>
          <a:stretch>
            <a:fillRect/>
          </a:stretch>
        </p:blipFill>
        <p:spPr/>
      </p:pic>
    </p:spTree>
    <p:extLst>
      <p:ext uri="{BB962C8B-B14F-4D97-AF65-F5344CB8AC3E}">
        <p14:creationId xmlns:p14="http://schemas.microsoft.com/office/powerpoint/2010/main" val="4122508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2"/>
          <p:cNvSpPr>
            <a:spLocks noGrp="1"/>
          </p:cNvSpPr>
          <p:nvPr>
            <p:ph type="pic" idx="1"/>
          </p:nvPr>
        </p:nvSpPr>
        <p:spPr>
          <a:xfrm>
            <a:off x="0" y="0"/>
            <a:ext cx="12192000" cy="5330952"/>
          </a:xfrm>
        </p:spPr>
      </p:sp>
      <p:sp>
        <p:nvSpPr>
          <p:cNvPr id="2" name="Title 1"/>
          <p:cNvSpPr>
            <a:spLocks noGrp="1"/>
          </p:cNvSpPr>
          <p:nvPr>
            <p:ph type="title"/>
          </p:nvPr>
        </p:nvSpPr>
        <p:spPr>
          <a:xfrm>
            <a:off x="676656" y="5313702"/>
            <a:ext cx="10780776" cy="613283"/>
          </a:xfrm>
        </p:spPr>
        <p:txBody>
          <a:bodyPr/>
          <a:lstStyle/>
          <a:p>
            <a:r>
              <a:rPr lang="en-GB" dirty="0">
                <a:latin typeface="Gill Sans" panose="020B0502020104020203" pitchFamily="34" charset="0"/>
              </a:rPr>
              <a:t>St Ninian’s Way</a:t>
            </a:r>
          </a:p>
        </p:txBody>
      </p:sp>
      <p:sp>
        <p:nvSpPr>
          <p:cNvPr id="4" name="Text Placeholder 3"/>
          <p:cNvSpPr>
            <a:spLocks noGrp="1"/>
          </p:cNvSpPr>
          <p:nvPr>
            <p:ph type="body" sz="half" idx="2"/>
          </p:nvPr>
        </p:nvSpPr>
        <p:spPr>
          <a:xfrm>
            <a:off x="676656" y="5926985"/>
            <a:ext cx="9229344" cy="533400"/>
          </a:xfrm>
        </p:spPr>
        <p:txBody>
          <a:bodyPr>
            <a:noAutofit/>
          </a:bodyPr>
          <a:lstStyle/>
          <a:p>
            <a:r>
              <a:rPr lang="en-GB" sz="2000" dirty="0">
                <a:latin typeface="Gill Sans" panose="020B0502020104020203" pitchFamily="34" charset="0"/>
              </a:rPr>
              <a:t>From Carlisle Cathedral to </a:t>
            </a:r>
            <a:r>
              <a:rPr lang="en-GB" sz="2000" dirty="0" err="1">
                <a:latin typeface="Gill Sans" panose="020B0502020104020203" pitchFamily="34" charset="0"/>
              </a:rPr>
              <a:t>Queensferry</a:t>
            </a:r>
            <a:r>
              <a:rPr lang="en-GB" sz="2000" dirty="0">
                <a:latin typeface="Gill Sans" panose="020B0502020104020203" pitchFamily="34" charset="0"/>
              </a:rPr>
              <a:t> (Edinburgh)</a:t>
            </a:r>
          </a:p>
          <a:p>
            <a:r>
              <a:rPr lang="en-GB" sz="2000" dirty="0">
                <a:latin typeface="Gill Sans" panose="020B0502020104020203" pitchFamily="34" charset="0"/>
              </a:rPr>
              <a:t>Walking distance: 250 miles</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984"/>
          <a:stretch/>
        </p:blipFill>
        <p:spPr>
          <a:xfrm>
            <a:off x="1493518" y="-14601"/>
            <a:ext cx="8972205" cy="5334748"/>
          </a:xfrm>
          <a:prstGeom prst="rect">
            <a:avLst/>
          </a:prstGeom>
        </p:spPr>
      </p:pic>
    </p:spTree>
    <p:extLst>
      <p:ext uri="{BB962C8B-B14F-4D97-AF65-F5344CB8AC3E}">
        <p14:creationId xmlns:p14="http://schemas.microsoft.com/office/powerpoint/2010/main" val="1745291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8190" y="1593427"/>
            <a:ext cx="10782300" cy="3352800"/>
          </a:xfrm>
        </p:spPr>
        <p:txBody>
          <a:bodyPr/>
          <a:lstStyle/>
          <a:p>
            <a:r>
              <a:rPr lang="en-GB" dirty="0">
                <a:latin typeface="Gill Sans" panose="020B0502020104020203" pitchFamily="34" charset="0"/>
              </a:rPr>
              <a:t>What is the difference between a pilgrimage and a holiday?</a:t>
            </a:r>
          </a:p>
        </p:txBody>
      </p:sp>
    </p:spTree>
    <p:extLst>
      <p:ext uri="{BB962C8B-B14F-4D97-AF65-F5344CB8AC3E}">
        <p14:creationId xmlns:p14="http://schemas.microsoft.com/office/powerpoint/2010/main" val="1200799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46169" y="1571105"/>
            <a:ext cx="9243752" cy="2103121"/>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sz="8000" b="1" dirty="0">
                <a:latin typeface="Gill Sans" panose="020B0502020104020203" pitchFamily="34" charset="0"/>
              </a:rPr>
              <a:t>What is a Journey?</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123" t="52796" r="52441" b="20864"/>
          <a:stretch/>
        </p:blipFill>
        <p:spPr>
          <a:xfrm>
            <a:off x="552771" y="3865418"/>
            <a:ext cx="1550349" cy="1296787"/>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3751" t="17430" b="50344"/>
          <a:stretch/>
        </p:blipFill>
        <p:spPr>
          <a:xfrm>
            <a:off x="6708371" y="3834796"/>
            <a:ext cx="1320338" cy="1327409"/>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035" t="20423" r="48832" b="50000"/>
          <a:stretch/>
        </p:blipFill>
        <p:spPr>
          <a:xfrm>
            <a:off x="2370027" y="3706036"/>
            <a:ext cx="1608306" cy="1456169"/>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980" t="851" r="43093" b="81196"/>
          <a:stretch/>
        </p:blipFill>
        <p:spPr>
          <a:xfrm>
            <a:off x="4661369" y="4251961"/>
            <a:ext cx="1895980" cy="1046511"/>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6476" t="50883"/>
          <a:stretch/>
        </p:blipFill>
        <p:spPr>
          <a:xfrm>
            <a:off x="9672549" y="2864621"/>
            <a:ext cx="1704110" cy="2774680"/>
          </a:xfrm>
          <a:prstGeom prst="rect">
            <a:avLst/>
          </a:prstGeom>
        </p:spPr>
      </p:pic>
    </p:spTree>
    <p:extLst>
      <p:ext uri="{BB962C8B-B14F-4D97-AF65-F5344CB8AC3E}">
        <p14:creationId xmlns:p14="http://schemas.microsoft.com/office/powerpoint/2010/main" val="281816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727" y="2026564"/>
            <a:ext cx="10782300" cy="3352800"/>
          </a:xfrm>
        </p:spPr>
        <p:txBody>
          <a:bodyPr/>
          <a:lstStyle/>
          <a:p>
            <a:pPr lvl="0">
              <a:lnSpc>
                <a:spcPct val="115000"/>
              </a:lnSpc>
              <a:spcAft>
                <a:spcPts val="0"/>
              </a:spcAft>
            </a:pPr>
            <a:r>
              <a:rPr lang="en-GB" dirty="0">
                <a:latin typeface="Gill Sans MT" panose="020B0502020104020203" pitchFamily="34" charset="0"/>
                <a:ea typeface="Calibri" panose="020F0502020204030204" pitchFamily="34" charset="0"/>
                <a:cs typeface="Calibri" panose="020F0502020204030204" pitchFamily="34" charset="0"/>
              </a:rPr>
              <a:t>What is the difference between a physical and spiritual journey?</a:t>
            </a:r>
          </a:p>
        </p:txBody>
      </p:sp>
    </p:spTree>
    <p:extLst>
      <p:ext uri="{BB962C8B-B14F-4D97-AF65-F5344CB8AC3E}">
        <p14:creationId xmlns:p14="http://schemas.microsoft.com/office/powerpoint/2010/main" val="4066504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727" y="2026564"/>
            <a:ext cx="10782300" cy="3352800"/>
          </a:xfrm>
        </p:spPr>
        <p:txBody>
          <a:bodyPr/>
          <a:lstStyle/>
          <a:p>
            <a:pPr lvl="0">
              <a:lnSpc>
                <a:spcPct val="115000"/>
              </a:lnSpc>
              <a:spcAft>
                <a:spcPts val="800"/>
              </a:spcAft>
            </a:pPr>
            <a:r>
              <a:rPr lang="en-GB" dirty="0">
                <a:latin typeface="Gill Sans MT" panose="020B0502020104020203" pitchFamily="34" charset="0"/>
                <a:ea typeface="Calibri" panose="020F0502020204030204" pitchFamily="34" charset="0"/>
                <a:cs typeface="Calibri" panose="020F0502020204030204" pitchFamily="34" charset="0"/>
              </a:rPr>
              <a:t>How has pilgrimage changed from 4</a:t>
            </a:r>
            <a:r>
              <a:rPr lang="en-GB" baseline="30000" dirty="0">
                <a:latin typeface="Gill Sans MT" panose="020B0502020104020203" pitchFamily="34" charset="0"/>
                <a:ea typeface="Calibri" panose="020F0502020204030204" pitchFamily="34" charset="0"/>
                <a:cs typeface="Calibri" panose="020F0502020204030204" pitchFamily="34" charset="0"/>
              </a:rPr>
              <a:t>th</a:t>
            </a:r>
            <a:r>
              <a:rPr lang="en-GB" dirty="0">
                <a:latin typeface="Gill Sans MT" panose="020B0502020104020203" pitchFamily="34" charset="0"/>
                <a:ea typeface="Calibri" panose="020F0502020204030204" pitchFamily="34" charset="0"/>
                <a:cs typeface="Calibri" panose="020F0502020204030204" pitchFamily="34" charset="0"/>
              </a:rPr>
              <a:t> century to present day?</a:t>
            </a:r>
            <a:endParaRPr lang="en-GB" sz="8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9435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latin typeface="Gill Sans" panose="020B0502020104020203" pitchFamily="34" charset="0"/>
              </a:rPr>
              <a:t>Pilgrim Badges</a:t>
            </a:r>
          </a:p>
        </p:txBody>
      </p:sp>
      <p:sp>
        <p:nvSpPr>
          <p:cNvPr id="4" name="Subtitle 3"/>
          <p:cNvSpPr>
            <a:spLocks noGrp="1"/>
          </p:cNvSpPr>
          <p:nvPr>
            <p:ph type="subTitle" idx="1"/>
          </p:nvPr>
        </p:nvSpPr>
        <p:spPr/>
        <p:txBody>
          <a:bodyPr/>
          <a:lstStyle/>
          <a:p>
            <a:endParaRPr lang="en-GB"/>
          </a:p>
        </p:txBody>
      </p:sp>
    </p:spTree>
    <p:extLst>
      <p:ext uri="{BB962C8B-B14F-4D97-AF65-F5344CB8AC3E}">
        <p14:creationId xmlns:p14="http://schemas.microsoft.com/office/powerpoint/2010/main" val="168221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579067" y="1050483"/>
            <a:ext cx="5751179" cy="3767328"/>
          </a:xfrm>
        </p:spPr>
        <p:txBody>
          <a:bodyPr>
            <a:normAutofit lnSpcReduction="10000"/>
          </a:bodyPr>
          <a:lstStyle/>
          <a:p>
            <a:pPr marL="0" indent="0">
              <a:buNone/>
            </a:pPr>
            <a:r>
              <a:rPr lang="en-GB" dirty="0">
                <a:solidFill>
                  <a:srgbClr val="222222"/>
                </a:solidFill>
                <a:latin typeface="Gill Sans" panose="020B0502020104020203" pitchFamily="34" charset="0"/>
              </a:rPr>
              <a:t>This scallop shell badge is a symbol of St James and associated with the pilgrimage to Santiago De </a:t>
            </a:r>
            <a:r>
              <a:rPr lang="en-GB" dirty="0" err="1">
                <a:solidFill>
                  <a:srgbClr val="222222"/>
                </a:solidFill>
                <a:latin typeface="Gill Sans" panose="020B0502020104020203" pitchFamily="34" charset="0"/>
              </a:rPr>
              <a:t>Compostela</a:t>
            </a:r>
            <a:r>
              <a:rPr lang="en-GB" dirty="0">
                <a:solidFill>
                  <a:srgbClr val="222222"/>
                </a:solidFill>
                <a:latin typeface="Gill Sans" panose="020B0502020104020203" pitchFamily="34" charset="0"/>
              </a:rPr>
              <a:t>.</a:t>
            </a:r>
          </a:p>
          <a:p>
            <a:endParaRPr lang="en-GB" dirty="0">
              <a:solidFill>
                <a:srgbClr val="222222"/>
              </a:solidFill>
              <a:latin typeface="Gill Sans" panose="020B0502020104020203" pitchFamily="34" charset="0"/>
            </a:endParaRPr>
          </a:p>
          <a:p>
            <a:pPr marL="0" indent="0">
              <a:buNone/>
            </a:pPr>
            <a:r>
              <a:rPr lang="en-GB" dirty="0">
                <a:solidFill>
                  <a:srgbClr val="222222"/>
                </a:solidFill>
                <a:latin typeface="Gill Sans" panose="020B0502020104020203" pitchFamily="34" charset="0"/>
              </a:rPr>
              <a:t>Made in Spain and found in London. </a:t>
            </a:r>
          </a:p>
          <a:p>
            <a:endParaRPr lang="en-GB" dirty="0">
              <a:solidFill>
                <a:srgbClr val="222222"/>
              </a:solidFill>
              <a:latin typeface="Gill Sans" panose="020B0502020104020203" pitchFamily="34" charset="0"/>
            </a:endParaRPr>
          </a:p>
          <a:p>
            <a:pPr marL="0" indent="0">
              <a:buNone/>
            </a:pPr>
            <a:r>
              <a:rPr lang="en-GB" dirty="0">
                <a:solidFill>
                  <a:srgbClr val="222222"/>
                </a:solidFill>
                <a:latin typeface="Gill Sans" panose="020B0502020104020203" pitchFamily="34" charset="0"/>
              </a:rPr>
              <a:t>Likely from the 12</a:t>
            </a:r>
            <a:r>
              <a:rPr lang="en-GB" baseline="30000" dirty="0">
                <a:solidFill>
                  <a:srgbClr val="222222"/>
                </a:solidFill>
                <a:latin typeface="Gill Sans" panose="020B0502020104020203" pitchFamily="34" charset="0"/>
              </a:rPr>
              <a:t>th</a:t>
            </a:r>
            <a:r>
              <a:rPr lang="en-GB" dirty="0">
                <a:solidFill>
                  <a:srgbClr val="222222"/>
                </a:solidFill>
                <a:latin typeface="Gill Sans" panose="020B0502020104020203" pitchFamily="34" charset="0"/>
              </a:rPr>
              <a:t>-16</a:t>
            </a:r>
            <a:r>
              <a:rPr lang="en-GB" baseline="30000" dirty="0">
                <a:solidFill>
                  <a:srgbClr val="222222"/>
                </a:solidFill>
                <a:latin typeface="Gill Sans" panose="020B0502020104020203" pitchFamily="34" charset="0"/>
              </a:rPr>
              <a:t>th</a:t>
            </a:r>
            <a:r>
              <a:rPr lang="en-GB" dirty="0">
                <a:solidFill>
                  <a:srgbClr val="222222"/>
                </a:solidFill>
                <a:latin typeface="Gill Sans" panose="020B0502020104020203" pitchFamily="34" charset="0"/>
              </a:rPr>
              <a:t> Century. </a:t>
            </a:r>
          </a:p>
          <a:p>
            <a:endParaRPr lang="en-GB" dirty="0">
              <a:solidFill>
                <a:srgbClr val="222222"/>
              </a:solidFill>
              <a:latin typeface="Gill Sans" panose="020B0502020104020203" pitchFamily="34" charset="0"/>
            </a:endParaRPr>
          </a:p>
          <a:p>
            <a:pPr marL="0" indent="0">
              <a:buNone/>
            </a:pPr>
            <a:r>
              <a:rPr lang="en-GB" dirty="0">
                <a:solidFill>
                  <a:srgbClr val="222222"/>
                </a:solidFill>
                <a:latin typeface="Gill Sans" panose="020B0502020104020203" pitchFamily="34" charset="0"/>
              </a:rPr>
              <a:t>The Universal sign of pilgrimage. </a:t>
            </a:r>
            <a:endParaRPr lang="en-US" altLang="en-US" dirty="0">
              <a:latin typeface="Gill Sans" panose="020B0502020104020203" pitchFamily="34" charset="0"/>
            </a:endParaRPr>
          </a:p>
          <a:p>
            <a:endParaRPr lang="en-GB" dirty="0">
              <a:latin typeface="Gill Sans" panose="020B0502020104020203" pitchFamily="34" charset="0"/>
            </a:endParaRPr>
          </a:p>
          <a:p>
            <a:endParaRPr lang="en-GB" dirty="0">
              <a:latin typeface="Gill Sans" panose="020B0502020104020203"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9009" t="8551" r="29008" b="10688"/>
          <a:stretch/>
        </p:blipFill>
        <p:spPr>
          <a:xfrm>
            <a:off x="718294" y="952873"/>
            <a:ext cx="4194529" cy="4169758"/>
          </a:xfrm>
          <a:prstGeom prst="rect">
            <a:avLst/>
          </a:prstGeom>
        </p:spPr>
      </p:pic>
      <p:sp>
        <p:nvSpPr>
          <p:cNvPr id="6" name="TextBox 5"/>
          <p:cNvSpPr txBox="1"/>
          <p:nvPr/>
        </p:nvSpPr>
        <p:spPr>
          <a:xfrm>
            <a:off x="718294" y="5197445"/>
            <a:ext cx="4438996" cy="446276"/>
          </a:xfrm>
          <a:prstGeom prst="rect">
            <a:avLst/>
          </a:prstGeom>
          <a:noFill/>
        </p:spPr>
        <p:txBody>
          <a:bodyPr wrap="square" rtlCol="0">
            <a:spAutoFit/>
          </a:bodyPr>
          <a:lstStyle/>
          <a:p>
            <a:r>
              <a:rPr lang="en-GB" sz="1200" dirty="0">
                <a:latin typeface="Gill Sans" panose="020B0502020104020203" pitchFamily="34" charset="0"/>
              </a:rPr>
              <a:t>© British Museum</a:t>
            </a:r>
          </a:p>
          <a:p>
            <a:r>
              <a:rPr lang="en-GB" sz="1000" dirty="0">
                <a:latin typeface="Gill Sans" panose="020B0502020104020203" pitchFamily="34" charset="0"/>
                <a:hlinkClick r:id="rId3"/>
              </a:rPr>
              <a:t>https://www.britishmuseum.org/collection/object/H_1856-0701-2106</a:t>
            </a:r>
            <a:r>
              <a:rPr lang="en-GB" sz="1000" dirty="0">
                <a:latin typeface="Gill Sans" panose="020B0502020104020203" pitchFamily="34" charset="0"/>
              </a:rPr>
              <a:t> </a:t>
            </a:r>
          </a:p>
        </p:txBody>
      </p:sp>
    </p:spTree>
    <p:extLst>
      <p:ext uri="{BB962C8B-B14F-4D97-AF65-F5344CB8AC3E}">
        <p14:creationId xmlns:p14="http://schemas.microsoft.com/office/powerpoint/2010/main" val="2656024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980551" y="461651"/>
            <a:ext cx="5934059" cy="3767328"/>
          </a:xfrm>
        </p:spPr>
        <p:txBody>
          <a:bodyPr>
            <a:noAutofit/>
          </a:bodyPr>
          <a:lstStyle/>
          <a:p>
            <a:pPr marL="0" indent="0">
              <a:buNone/>
            </a:pPr>
            <a:r>
              <a:rPr lang="en-GB" dirty="0">
                <a:latin typeface="Gill Sans" panose="020B0502020104020203" pitchFamily="34" charset="0"/>
              </a:rPr>
              <a:t>Date: 1425-1475</a:t>
            </a:r>
          </a:p>
          <a:p>
            <a:pPr marL="0" indent="0">
              <a:buNone/>
            </a:pPr>
            <a:r>
              <a:rPr lang="en-GB" dirty="0">
                <a:latin typeface="Gill Sans" panose="020B0502020104020203" pitchFamily="34" charset="0"/>
              </a:rPr>
              <a:t>Location: England</a:t>
            </a:r>
          </a:p>
          <a:p>
            <a:endParaRPr lang="en-GB" dirty="0">
              <a:latin typeface="Gill Sans" panose="020B0502020104020203" pitchFamily="34" charset="0"/>
            </a:endParaRPr>
          </a:p>
          <a:p>
            <a:pPr marL="0" indent="0">
              <a:buNone/>
            </a:pPr>
            <a:r>
              <a:rPr lang="en-GB" dirty="0">
                <a:latin typeface="Gill Sans" panose="020B0502020104020203" pitchFamily="34" charset="0"/>
              </a:rPr>
              <a:t>From the Shrine of St Thomas Becket at Canterbury Cathedral. </a:t>
            </a:r>
          </a:p>
          <a:p>
            <a:endParaRPr lang="en-GB" dirty="0">
              <a:latin typeface="Gill Sans" panose="020B0502020104020203" pitchFamily="34" charset="0"/>
            </a:endParaRPr>
          </a:p>
          <a:p>
            <a:pPr marL="0" indent="0">
              <a:buNone/>
            </a:pPr>
            <a:r>
              <a:rPr lang="en-GB" dirty="0">
                <a:latin typeface="Gill Sans" panose="020B0502020104020203" pitchFamily="34" charset="0"/>
              </a:rPr>
              <a:t>An altar was set up on the precise spot where Becket was killed and the weapon itself was shown there.</a:t>
            </a:r>
          </a:p>
          <a:p>
            <a:endParaRPr lang="en-GB" dirty="0">
              <a:latin typeface="Gill Sans" panose="020B0502020104020203" pitchFamily="34" charset="0"/>
            </a:endParaRPr>
          </a:p>
          <a:p>
            <a:pPr marL="0" indent="0">
              <a:buNone/>
            </a:pPr>
            <a:r>
              <a:rPr lang="en-GB" dirty="0">
                <a:latin typeface="Gill Sans" panose="020B0502020104020203" pitchFamily="34" charset="0"/>
              </a:rPr>
              <a:t>These pilgrim badge swords were popular in the 14</a:t>
            </a:r>
            <a:r>
              <a:rPr lang="en-GB" baseline="30000" dirty="0">
                <a:latin typeface="Gill Sans" panose="020B0502020104020203" pitchFamily="34" charset="0"/>
              </a:rPr>
              <a:t>th</a:t>
            </a:r>
            <a:r>
              <a:rPr lang="en-GB" dirty="0">
                <a:latin typeface="Gill Sans" panose="020B0502020104020203" pitchFamily="34" charset="0"/>
              </a:rPr>
              <a:t> and 15</a:t>
            </a:r>
            <a:r>
              <a:rPr lang="en-GB" baseline="30000" dirty="0">
                <a:latin typeface="Gill Sans" panose="020B0502020104020203" pitchFamily="34" charset="0"/>
              </a:rPr>
              <a:t>th</a:t>
            </a:r>
            <a:r>
              <a:rPr lang="en-GB" dirty="0">
                <a:latin typeface="Gill Sans" panose="020B0502020104020203" pitchFamily="34" charset="0"/>
              </a:rPr>
              <a:t> Century.  </a:t>
            </a:r>
          </a:p>
          <a:p>
            <a:endParaRPr lang="en-GB" dirty="0">
              <a:latin typeface="Gill Sans" panose="020B0502020104020203"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6760" t="10230" r="38408" b="9557"/>
          <a:stretch/>
        </p:blipFill>
        <p:spPr>
          <a:xfrm>
            <a:off x="752029" y="335476"/>
            <a:ext cx="3742421" cy="5784894"/>
          </a:xfrm>
          <a:prstGeom prst="rect">
            <a:avLst/>
          </a:prstGeom>
        </p:spPr>
      </p:pic>
      <p:sp>
        <p:nvSpPr>
          <p:cNvPr id="6" name="Rectangle 5"/>
          <p:cNvSpPr/>
          <p:nvPr/>
        </p:nvSpPr>
        <p:spPr>
          <a:xfrm>
            <a:off x="752029" y="5889538"/>
            <a:ext cx="3055200" cy="215444"/>
          </a:xfrm>
          <a:prstGeom prst="rect">
            <a:avLst/>
          </a:prstGeom>
        </p:spPr>
        <p:txBody>
          <a:bodyPr wrap="square">
            <a:spAutoFit/>
          </a:bodyPr>
          <a:lstStyle/>
          <a:p>
            <a:r>
              <a:rPr lang="en-GB" sz="800" dirty="0">
                <a:latin typeface="Gill Sans" panose="020B0502020104020203" pitchFamily="34" charset="0"/>
                <a:hlinkClick r:id="rId3"/>
              </a:rPr>
              <a:t>https://www.britishmuseum.org/collection/object/H_2001-0702-7</a:t>
            </a:r>
            <a:r>
              <a:rPr lang="en-GB" sz="800" dirty="0">
                <a:latin typeface="Gill Sans" panose="020B0502020104020203" pitchFamily="34" charset="0"/>
              </a:rPr>
              <a:t> </a:t>
            </a:r>
          </a:p>
        </p:txBody>
      </p:sp>
      <p:sp>
        <p:nvSpPr>
          <p:cNvPr id="7" name="TextBox 6"/>
          <p:cNvSpPr txBox="1"/>
          <p:nvPr/>
        </p:nvSpPr>
        <p:spPr>
          <a:xfrm>
            <a:off x="752029" y="5702263"/>
            <a:ext cx="2717800" cy="276999"/>
          </a:xfrm>
          <a:prstGeom prst="rect">
            <a:avLst/>
          </a:prstGeom>
          <a:noFill/>
        </p:spPr>
        <p:txBody>
          <a:bodyPr wrap="square" rtlCol="0">
            <a:spAutoFit/>
          </a:bodyPr>
          <a:lstStyle/>
          <a:p>
            <a:r>
              <a:rPr lang="en-GB" sz="1200" dirty="0">
                <a:latin typeface="Gill Sans" panose="020B0502020104020203" pitchFamily="34" charset="0"/>
              </a:rPr>
              <a:t>© British Museum</a:t>
            </a:r>
          </a:p>
        </p:txBody>
      </p:sp>
    </p:spTree>
    <p:extLst>
      <p:ext uri="{BB962C8B-B14F-4D97-AF65-F5344CB8AC3E}">
        <p14:creationId xmlns:p14="http://schemas.microsoft.com/office/powerpoint/2010/main" val="130125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552901" y="679485"/>
            <a:ext cx="5651426" cy="4809991"/>
          </a:xfrm>
        </p:spPr>
        <p:txBody>
          <a:bodyPr>
            <a:normAutofit fontScale="40000" lnSpcReduction="20000"/>
          </a:bodyPr>
          <a:lstStyle/>
          <a:p>
            <a:pPr marL="0" indent="0">
              <a:lnSpc>
                <a:spcPct val="120000"/>
              </a:lnSpc>
              <a:buNone/>
            </a:pPr>
            <a:r>
              <a:rPr lang="en-GB" sz="4900" dirty="0">
                <a:solidFill>
                  <a:schemeClr val="tx1"/>
                </a:solidFill>
                <a:latin typeface="Gill Sans" panose="020B0502020104020203" pitchFamily="34" charset="0"/>
              </a:rPr>
              <a:t>This Pilgrim badge shows the head of John the Baptist.</a:t>
            </a:r>
          </a:p>
          <a:p>
            <a:pPr>
              <a:lnSpc>
                <a:spcPct val="120000"/>
              </a:lnSpc>
            </a:pPr>
            <a:endParaRPr lang="en-GB" sz="4900" dirty="0">
              <a:solidFill>
                <a:schemeClr val="tx1"/>
              </a:solidFill>
              <a:latin typeface="Gill Sans" panose="020B0502020104020203" pitchFamily="34" charset="0"/>
            </a:endParaRPr>
          </a:p>
          <a:p>
            <a:pPr marL="0" indent="0">
              <a:lnSpc>
                <a:spcPct val="120000"/>
              </a:lnSpc>
              <a:buNone/>
            </a:pPr>
            <a:r>
              <a:rPr lang="en-GB" sz="4900" dirty="0">
                <a:solidFill>
                  <a:schemeClr val="tx1"/>
                </a:solidFill>
                <a:latin typeface="Gill Sans" panose="020B0502020104020203" pitchFamily="34" charset="0"/>
              </a:rPr>
              <a:t>It is likely to have been sold as a souvenir at the Shrine of John the Baptist in Amiens Cathedral in France. </a:t>
            </a:r>
          </a:p>
          <a:p>
            <a:pPr>
              <a:lnSpc>
                <a:spcPct val="120000"/>
              </a:lnSpc>
            </a:pPr>
            <a:endParaRPr lang="en-GB" sz="4900" dirty="0">
              <a:solidFill>
                <a:schemeClr val="tx1"/>
              </a:solidFill>
              <a:latin typeface="Gill Sans" panose="020B0502020104020203" pitchFamily="34" charset="0"/>
            </a:endParaRPr>
          </a:p>
          <a:p>
            <a:pPr marL="0" indent="0">
              <a:lnSpc>
                <a:spcPct val="120000"/>
              </a:lnSpc>
              <a:buNone/>
            </a:pPr>
            <a:r>
              <a:rPr lang="en-GB" sz="4900" dirty="0">
                <a:solidFill>
                  <a:schemeClr val="tx1"/>
                </a:solidFill>
                <a:latin typeface="Gill Sans" panose="020B0502020104020203" pitchFamily="34" charset="0"/>
              </a:rPr>
              <a:t>The four rings allow people to sew the badge on to a hat or cloak. </a:t>
            </a:r>
          </a:p>
          <a:p>
            <a:pPr>
              <a:lnSpc>
                <a:spcPct val="120000"/>
              </a:lnSpc>
            </a:pPr>
            <a:endParaRPr lang="en-GB" sz="4900" dirty="0">
              <a:solidFill>
                <a:schemeClr val="tx1"/>
              </a:solidFill>
              <a:latin typeface="Gill Sans" panose="020B0502020104020203" pitchFamily="34" charset="0"/>
            </a:endParaRPr>
          </a:p>
          <a:p>
            <a:pPr marL="0" indent="0">
              <a:lnSpc>
                <a:spcPct val="120000"/>
              </a:lnSpc>
              <a:buNone/>
            </a:pPr>
            <a:r>
              <a:rPr lang="en-GB" sz="4900" dirty="0">
                <a:solidFill>
                  <a:schemeClr val="tx1"/>
                </a:solidFill>
                <a:latin typeface="Gill Sans" panose="020B0502020104020203" pitchFamily="34" charset="0"/>
              </a:rPr>
              <a:t>This badge was found in Perth, Scotland. Perth has the highest number of pilgrim badges found in Scotland.</a:t>
            </a:r>
          </a:p>
          <a:p>
            <a:endParaRPr lang="en-GB" dirty="0">
              <a:solidFill>
                <a:schemeClr val="tx1"/>
              </a:solidFill>
              <a:latin typeface="Gill Sans" panose="020B0502020104020203"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2833" r="24486"/>
          <a:stretch/>
        </p:blipFill>
        <p:spPr>
          <a:xfrm>
            <a:off x="415636" y="676408"/>
            <a:ext cx="4808731" cy="5094085"/>
          </a:xfrm>
          <a:prstGeom prst="rect">
            <a:avLst/>
          </a:prstGeom>
        </p:spPr>
      </p:pic>
      <p:sp>
        <p:nvSpPr>
          <p:cNvPr id="6" name="TextBox 5"/>
          <p:cNvSpPr txBox="1"/>
          <p:nvPr/>
        </p:nvSpPr>
        <p:spPr>
          <a:xfrm>
            <a:off x="415636" y="5354995"/>
            <a:ext cx="5137265" cy="415498"/>
          </a:xfrm>
          <a:prstGeom prst="rect">
            <a:avLst/>
          </a:prstGeom>
          <a:noFill/>
        </p:spPr>
        <p:txBody>
          <a:bodyPr wrap="square" rtlCol="0">
            <a:spAutoFit/>
          </a:bodyPr>
          <a:lstStyle/>
          <a:p>
            <a:r>
              <a:rPr lang="en-GB" sz="1200" dirty="0">
                <a:latin typeface="Gill Sans" panose="020B0502020104020203" pitchFamily="34" charset="0"/>
              </a:rPr>
              <a:t>© Perth Museum and Art Gallery</a:t>
            </a:r>
          </a:p>
          <a:p>
            <a:r>
              <a:rPr lang="en-GB" sz="800" dirty="0">
                <a:latin typeface="Gill Sans" panose="020B0502020104020203" pitchFamily="34" charset="0"/>
                <a:hlinkClick r:id="rId3"/>
              </a:rPr>
              <a:t>https://www.bbc.co.uk/ahistoryoftheworld/objects/nMwqDkEfSV6DUUEldDLCXA</a:t>
            </a:r>
            <a:r>
              <a:rPr lang="en-GB" sz="800" dirty="0">
                <a:latin typeface="Gill Sans" panose="020B0502020104020203" pitchFamily="34" charset="0"/>
              </a:rPr>
              <a:t> </a:t>
            </a:r>
          </a:p>
        </p:txBody>
      </p:sp>
    </p:spTree>
    <p:extLst>
      <p:ext uri="{BB962C8B-B14F-4D97-AF65-F5344CB8AC3E}">
        <p14:creationId xmlns:p14="http://schemas.microsoft.com/office/powerpoint/2010/main" val="136545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137265" y="855034"/>
            <a:ext cx="6525491" cy="3767328"/>
          </a:xfrm>
        </p:spPr>
        <p:txBody>
          <a:bodyPr>
            <a:noAutofit/>
          </a:bodyPr>
          <a:lstStyle/>
          <a:p>
            <a:pPr marL="0" indent="0">
              <a:lnSpc>
                <a:spcPct val="100000"/>
              </a:lnSpc>
              <a:spcBef>
                <a:spcPts val="0"/>
              </a:spcBef>
              <a:buNone/>
            </a:pPr>
            <a:r>
              <a:rPr lang="en-GB" dirty="0">
                <a:solidFill>
                  <a:srgbClr val="000000"/>
                </a:solidFill>
                <a:latin typeface="Gill Sans" panose="020B0502020104020203" pitchFamily="34" charset="0"/>
              </a:rPr>
              <a:t>Date: Early 14</a:t>
            </a:r>
            <a:r>
              <a:rPr lang="en-GB" baseline="30000" dirty="0">
                <a:solidFill>
                  <a:srgbClr val="000000"/>
                </a:solidFill>
                <a:latin typeface="Gill Sans" panose="020B0502020104020203" pitchFamily="34" charset="0"/>
              </a:rPr>
              <a:t>th</a:t>
            </a:r>
            <a:r>
              <a:rPr lang="en-GB" dirty="0">
                <a:solidFill>
                  <a:srgbClr val="000000"/>
                </a:solidFill>
                <a:latin typeface="Gill Sans" panose="020B0502020104020203" pitchFamily="34" charset="0"/>
              </a:rPr>
              <a:t> Century</a:t>
            </a:r>
          </a:p>
          <a:p>
            <a:pPr marL="0" indent="0">
              <a:lnSpc>
                <a:spcPct val="100000"/>
              </a:lnSpc>
              <a:spcBef>
                <a:spcPts val="0"/>
              </a:spcBef>
              <a:buNone/>
            </a:pPr>
            <a:r>
              <a:rPr lang="en-GB" dirty="0">
                <a:solidFill>
                  <a:srgbClr val="000000"/>
                </a:solidFill>
                <a:latin typeface="Gill Sans" panose="020B0502020104020203" pitchFamily="34" charset="0"/>
              </a:rPr>
              <a:t>Location: England</a:t>
            </a:r>
          </a:p>
          <a:p>
            <a:pPr marL="0" indent="0">
              <a:lnSpc>
                <a:spcPct val="100000"/>
              </a:lnSpc>
              <a:spcBef>
                <a:spcPts val="0"/>
              </a:spcBef>
              <a:buNone/>
            </a:pPr>
            <a:endParaRPr lang="en-GB" dirty="0">
              <a:solidFill>
                <a:srgbClr val="000000"/>
              </a:solidFill>
              <a:latin typeface="Gill Sans" panose="020B0502020104020203" pitchFamily="34" charset="0"/>
            </a:endParaRPr>
          </a:p>
          <a:p>
            <a:pPr marL="0" indent="0">
              <a:spcAft>
                <a:spcPts val="1200"/>
              </a:spcAft>
              <a:buNone/>
            </a:pPr>
            <a:r>
              <a:rPr lang="en-GB" dirty="0">
                <a:solidFill>
                  <a:srgbClr val="000000"/>
                </a:solidFill>
                <a:latin typeface="Gill Sans" panose="020B0502020104020203" pitchFamily="34" charset="0"/>
              </a:rPr>
              <a:t>Inscription says ‘mother’</a:t>
            </a:r>
          </a:p>
          <a:p>
            <a:pPr marL="0" indent="0">
              <a:spcAft>
                <a:spcPts val="1200"/>
              </a:spcAft>
              <a:buNone/>
            </a:pPr>
            <a:r>
              <a:rPr lang="en-GB" dirty="0">
                <a:solidFill>
                  <a:srgbClr val="000000"/>
                </a:solidFill>
                <a:latin typeface="Gill Sans" panose="020B0502020104020203" pitchFamily="34" charset="0"/>
              </a:rPr>
              <a:t>Two standing figures beneath an arched canopy.</a:t>
            </a:r>
          </a:p>
          <a:p>
            <a:pPr marL="0" indent="0">
              <a:spcAft>
                <a:spcPts val="1200"/>
              </a:spcAft>
              <a:buNone/>
            </a:pPr>
            <a:r>
              <a:rPr lang="en-GB" dirty="0">
                <a:solidFill>
                  <a:srgbClr val="000000"/>
                </a:solidFill>
                <a:latin typeface="Gill Sans" panose="020B0502020104020203" pitchFamily="34" charset="0"/>
              </a:rPr>
              <a:t>The woman is wearing a crown, her right hand extended out whilst her left hand is holding a stick/rope. </a:t>
            </a:r>
          </a:p>
          <a:p>
            <a:pPr marL="0" indent="0">
              <a:spcAft>
                <a:spcPts val="1200"/>
              </a:spcAft>
              <a:buNone/>
            </a:pPr>
            <a:r>
              <a:rPr lang="en-GB" dirty="0">
                <a:solidFill>
                  <a:srgbClr val="000000"/>
                </a:solidFill>
                <a:latin typeface="Gill Sans" panose="020B0502020104020203" pitchFamily="34" charset="0"/>
              </a:rPr>
              <a:t>The man leans towards her with his arms outstretched. </a:t>
            </a:r>
          </a:p>
          <a:p>
            <a:endParaRPr lang="en-GB" dirty="0">
              <a:latin typeface="Gill Sans" panose="020B0502020104020203" pitchFamily="34" charset="0"/>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6637" t="10809" r="35837" b="11822"/>
          <a:stretch/>
        </p:blipFill>
        <p:spPr>
          <a:xfrm>
            <a:off x="781338" y="92209"/>
            <a:ext cx="3907040" cy="5675364"/>
          </a:xfrm>
          <a:prstGeom prst="rect">
            <a:avLst/>
          </a:prstGeom>
        </p:spPr>
      </p:pic>
      <p:sp>
        <p:nvSpPr>
          <p:cNvPr id="6" name="Rectangle 5"/>
          <p:cNvSpPr/>
          <p:nvPr/>
        </p:nvSpPr>
        <p:spPr>
          <a:xfrm>
            <a:off x="876011" y="5959885"/>
            <a:ext cx="3562985" cy="230832"/>
          </a:xfrm>
          <a:prstGeom prst="rect">
            <a:avLst/>
          </a:prstGeom>
        </p:spPr>
        <p:txBody>
          <a:bodyPr wrap="square">
            <a:spAutoFit/>
          </a:bodyPr>
          <a:lstStyle/>
          <a:p>
            <a:r>
              <a:rPr lang="en-GB" sz="900" dirty="0">
                <a:latin typeface="Gill Sans" panose="020B0502020104020203" pitchFamily="34" charset="0"/>
                <a:hlinkClick r:id="rId3"/>
              </a:rPr>
              <a:t>https://www.britishmuseum.org/collection/object/H_1856-0701-2096</a:t>
            </a:r>
            <a:r>
              <a:rPr lang="en-GB" sz="900" dirty="0">
                <a:latin typeface="Gill Sans" panose="020B0502020104020203" pitchFamily="34" charset="0"/>
              </a:rPr>
              <a:t> </a:t>
            </a:r>
          </a:p>
        </p:txBody>
      </p:sp>
      <p:sp>
        <p:nvSpPr>
          <p:cNvPr id="7" name="TextBox 6"/>
          <p:cNvSpPr txBox="1"/>
          <p:nvPr/>
        </p:nvSpPr>
        <p:spPr>
          <a:xfrm>
            <a:off x="867640" y="5742037"/>
            <a:ext cx="2717800" cy="307777"/>
          </a:xfrm>
          <a:prstGeom prst="rect">
            <a:avLst/>
          </a:prstGeom>
          <a:noFill/>
        </p:spPr>
        <p:txBody>
          <a:bodyPr wrap="square" rtlCol="0">
            <a:spAutoFit/>
          </a:bodyPr>
          <a:lstStyle/>
          <a:p>
            <a:r>
              <a:rPr lang="en-GB" sz="1400" dirty="0">
                <a:latin typeface="Gill Sans" panose="020B0502020104020203" pitchFamily="34" charset="0"/>
              </a:rPr>
              <a:t>© British Museum</a:t>
            </a:r>
          </a:p>
        </p:txBody>
      </p:sp>
    </p:spTree>
    <p:extLst>
      <p:ext uri="{BB962C8B-B14F-4D97-AF65-F5344CB8AC3E}">
        <p14:creationId xmlns:p14="http://schemas.microsoft.com/office/powerpoint/2010/main" val="288527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Labyrinth Tile</a:t>
            </a:r>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2690698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70313" y="1127760"/>
            <a:ext cx="6096000" cy="4572000"/>
          </a:xfrm>
        </p:spPr>
        <p:txBody>
          <a:bodyPr>
            <a:normAutofit fontScale="92500" lnSpcReduction="10000"/>
          </a:bodyPr>
          <a:lstStyle/>
          <a:p>
            <a:pPr fontAlgn="base"/>
            <a:r>
              <a:rPr lang="en-GB" dirty="0"/>
              <a:t>Carlisle Cathedral is celebrating its 900 year centenary this year! And we would like your school to help to create a HUGE labyrinth.</a:t>
            </a:r>
            <a:r>
              <a:rPr lang="en-US" dirty="0"/>
              <a:t>​</a:t>
            </a:r>
          </a:p>
          <a:p>
            <a:pPr fontAlgn="base"/>
            <a:r>
              <a:rPr lang="en-GB" dirty="0"/>
              <a:t>The labyrinth will be used in the celebrations; many children will make the journey through it and lots of visitors will see it too. </a:t>
            </a:r>
            <a:r>
              <a:rPr lang="en-US" dirty="0"/>
              <a:t>​</a:t>
            </a:r>
          </a:p>
          <a:p>
            <a:pPr fontAlgn="base"/>
            <a:r>
              <a:rPr lang="en-GB" dirty="0"/>
              <a:t>Your School Tile….What will you include to make children from other schools and visitors know that this tile was created by You?!</a:t>
            </a:r>
            <a:r>
              <a:rPr lang="en-US" dirty="0"/>
              <a:t>​</a:t>
            </a:r>
          </a:p>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6224" y="839016"/>
            <a:ext cx="3239193" cy="4860744"/>
          </a:xfrm>
          <a:prstGeom prst="rect">
            <a:avLst/>
          </a:prstGeom>
        </p:spPr>
      </p:pic>
    </p:spTree>
    <p:extLst>
      <p:ext uri="{BB962C8B-B14F-4D97-AF65-F5344CB8AC3E}">
        <p14:creationId xmlns:p14="http://schemas.microsoft.com/office/powerpoint/2010/main" val="2431336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labyrinth?​</a:t>
            </a:r>
            <a:endParaRPr lang="en-GB" dirty="0"/>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9140" t="1674" r="8030" b="3636"/>
          <a:stretch/>
        </p:blipFill>
        <p:spPr>
          <a:xfrm>
            <a:off x="649224" y="731518"/>
            <a:ext cx="6574536" cy="409964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145" y="731518"/>
            <a:ext cx="3624350" cy="4134718"/>
          </a:xfrm>
          <a:prstGeom prst="rect">
            <a:avLst/>
          </a:prstGeom>
        </p:spPr>
      </p:pic>
    </p:spTree>
    <p:extLst>
      <p:ext uri="{BB962C8B-B14F-4D97-AF65-F5344CB8AC3E}">
        <p14:creationId xmlns:p14="http://schemas.microsoft.com/office/powerpoint/2010/main" val="484844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897091" y="1021731"/>
            <a:ext cx="3383280" cy="69191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kern="1200" spc="-120" baseline="0">
                <a:solidFill>
                  <a:srgbClr val="FFFFFF"/>
                </a:solidFill>
                <a:latin typeface="+mj-lt"/>
                <a:ea typeface="+mj-ea"/>
                <a:cs typeface="+mj-cs"/>
              </a:defRPr>
            </a:lvl1pPr>
          </a:lstStyle>
          <a:p>
            <a:r>
              <a:rPr lang="en-GB">
                <a:latin typeface="Gill Sans" panose="020B0502020104020203" pitchFamily="34" charset="0"/>
              </a:rPr>
              <a:t>Definition </a:t>
            </a:r>
            <a:endParaRPr lang="en-GB" dirty="0">
              <a:latin typeface="Gill Sans" panose="020B0502020104020203" pitchFamily="34" charset="0"/>
            </a:endParaRPr>
          </a:p>
        </p:txBody>
      </p:sp>
      <p:sp>
        <p:nvSpPr>
          <p:cNvPr id="6" name="Text Placeholder 3"/>
          <p:cNvSpPr txBox="1">
            <a:spLocks/>
          </p:cNvSpPr>
          <p:nvPr/>
        </p:nvSpPr>
        <p:spPr>
          <a:xfrm>
            <a:off x="7897091" y="2279132"/>
            <a:ext cx="3973484" cy="3126987"/>
          </a:xfrm>
          <a:prstGeom prst="rect">
            <a:avLst/>
          </a:prstGeom>
        </p:spPr>
        <p:txBody>
          <a:bodyPr vert="horz" lIns="91440" tIns="45720" rIns="91440" bIns="45720" rtlCol="0">
            <a:normAutofit fontScale="92500" lnSpcReduction="20000"/>
          </a:bodyPr>
          <a:lstStyle>
            <a:lvl1pPr marL="0" marR="0" indent="0" algn="l" defTabSz="914400" rtl="0" eaLnBrk="1" fontAlgn="auto" latinLnBrk="0" hangingPunct="1">
              <a:lnSpc>
                <a:spcPct val="100000"/>
              </a:lnSpc>
              <a:spcBef>
                <a:spcPts val="1200"/>
              </a:spcBef>
              <a:spcAft>
                <a:spcPts val="0"/>
              </a:spcAft>
              <a:buClrTx/>
              <a:buSzTx/>
              <a:buFontTx/>
              <a:buNone/>
              <a:tabLst/>
              <a:defRPr sz="1800" kern="1200">
                <a:solidFill>
                  <a:srgbClr val="262626"/>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GB" sz="2800" dirty="0">
                <a:latin typeface="Gill Sans" panose="020B0502020104020203" pitchFamily="34" charset="0"/>
              </a:rPr>
              <a:t>‘A special journey made by a pilgrim’</a:t>
            </a:r>
          </a:p>
          <a:p>
            <a:pPr algn="ctr"/>
            <a:endParaRPr lang="en-GB" sz="2800" dirty="0">
              <a:latin typeface="Gill Sans" panose="020B0502020104020203" pitchFamily="34" charset="0"/>
            </a:endParaRPr>
          </a:p>
          <a:p>
            <a:r>
              <a:rPr lang="en-GB" sz="2800" dirty="0">
                <a:latin typeface="Gill Sans" panose="020B0502020104020203" pitchFamily="34" charset="0"/>
              </a:rPr>
              <a:t>‘a visit to a place that is considered special, where you go to show your respect’ </a:t>
            </a:r>
          </a:p>
          <a:p>
            <a:r>
              <a:rPr lang="en-GB" i="1" dirty="0">
                <a:latin typeface="Gill Sans" panose="020B0502020104020203" pitchFamily="34" charset="0"/>
              </a:rPr>
              <a:t>Cambridge Dictionary</a:t>
            </a:r>
          </a:p>
          <a:p>
            <a:pPr algn="ctr"/>
            <a:endParaRPr lang="en-GB" dirty="0">
              <a:latin typeface="Gill Sans" panose="020B0502020104020203" pitchFamily="34" charset="0"/>
            </a:endParaRPr>
          </a:p>
        </p:txBody>
      </p:sp>
      <p:sp>
        <p:nvSpPr>
          <p:cNvPr id="7" name="Title 1"/>
          <p:cNvSpPr txBox="1">
            <a:spLocks/>
          </p:cNvSpPr>
          <p:nvPr/>
        </p:nvSpPr>
        <p:spPr>
          <a:xfrm>
            <a:off x="549159" y="2004586"/>
            <a:ext cx="6516660" cy="838817"/>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sz="8000" b="1" dirty="0">
                <a:latin typeface="Gill Sans" panose="020B0502020104020203" pitchFamily="34" charset="0"/>
              </a:rPr>
              <a:t>What is a </a:t>
            </a:r>
          </a:p>
          <a:p>
            <a:r>
              <a:rPr lang="en-GB" sz="8000" b="1" dirty="0">
                <a:latin typeface="Gill Sans" panose="020B0502020104020203" pitchFamily="34" charset="0"/>
              </a:rPr>
              <a:t>Pilgrimage?</a:t>
            </a:r>
          </a:p>
        </p:txBody>
      </p:sp>
    </p:spTree>
    <p:extLst>
      <p:ext uri="{BB962C8B-B14F-4D97-AF65-F5344CB8AC3E}">
        <p14:creationId xmlns:p14="http://schemas.microsoft.com/office/powerpoint/2010/main" val="2796749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6465" y="1913882"/>
            <a:ext cx="3383280" cy="1920240"/>
          </a:xfrm>
        </p:spPr>
        <p:txBody>
          <a:bodyPr/>
          <a:lstStyle/>
          <a:p>
            <a:r>
              <a:rPr lang="en-GB" dirty="0"/>
              <a:t>What could you include in your school tile?</a:t>
            </a:r>
          </a:p>
        </p:txBody>
      </p:sp>
      <p:sp>
        <p:nvSpPr>
          <p:cNvPr id="3" name="Content Placeholder 2"/>
          <p:cNvSpPr>
            <a:spLocks noGrp="1"/>
          </p:cNvSpPr>
          <p:nvPr>
            <p:ph idx="1"/>
          </p:nvPr>
        </p:nvSpPr>
        <p:spPr>
          <a:xfrm>
            <a:off x="820189" y="1235825"/>
            <a:ext cx="6096000" cy="4572000"/>
          </a:xfrm>
        </p:spPr>
        <p:txBody>
          <a:bodyPr/>
          <a:lstStyle/>
          <a:p>
            <a:pPr marL="0" indent="0">
              <a:buNone/>
            </a:pPr>
            <a:r>
              <a:rPr lang="en-GB" dirty="0"/>
              <a:t>School Badge 		Values</a:t>
            </a:r>
          </a:p>
          <a:p>
            <a:pPr marL="0" indent="0">
              <a:buNone/>
            </a:pPr>
            <a:endParaRPr lang="en-GB" dirty="0"/>
          </a:p>
          <a:p>
            <a:pPr marL="0" indent="0">
              <a:buNone/>
            </a:pPr>
            <a:r>
              <a:rPr lang="en-GB" dirty="0"/>
              <a:t>Motto	Locations and Journeys</a:t>
            </a:r>
          </a:p>
          <a:p>
            <a:pPr marL="0" indent="0">
              <a:buNone/>
            </a:pPr>
            <a:endParaRPr lang="en-GB" dirty="0"/>
          </a:p>
          <a:p>
            <a:pPr marL="0" indent="0">
              <a:buNone/>
            </a:pPr>
            <a:r>
              <a:rPr lang="en-GB" dirty="0"/>
              <a:t>Environment 		School day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332" y="4154014"/>
            <a:ext cx="3234180" cy="2703986"/>
          </a:xfrm>
          <a:prstGeom prst="rect">
            <a:avLst/>
          </a:prstGeom>
        </p:spPr>
      </p:pic>
    </p:spTree>
    <p:extLst>
      <p:ext uri="{BB962C8B-B14F-4D97-AF65-F5344CB8AC3E}">
        <p14:creationId xmlns:p14="http://schemas.microsoft.com/office/powerpoint/2010/main" val="37291242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Complete the ‘My School, My Journey’ worksheet</a:t>
            </a:r>
          </a:p>
        </p:txBody>
      </p:sp>
      <p:sp>
        <p:nvSpPr>
          <p:cNvPr id="4" name="Text Placeholder 3"/>
          <p:cNvSpPr>
            <a:spLocks noGrp="1"/>
          </p:cNvSpPr>
          <p:nvPr>
            <p:ph type="body" sz="half" idx="2"/>
          </p:nvPr>
        </p:nvSpPr>
        <p:spPr/>
        <p:txBody>
          <a:bodyPr/>
          <a:lstStyle/>
          <a:p>
            <a:r>
              <a:rPr lang="en-GB" dirty="0"/>
              <a:t>Include lots of drawings and colour.</a:t>
            </a:r>
          </a:p>
        </p:txBody>
      </p:sp>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l="33604" r="33604"/>
          <a:stretch>
            <a:fillRect/>
          </a:stretch>
        </p:blipFill>
        <p:spPr>
          <a:xfrm rot="5400000">
            <a:off x="3430588" y="-3430588"/>
            <a:ext cx="5330825" cy="12192001"/>
          </a:xfrm>
        </p:spPr>
      </p:pic>
    </p:spTree>
    <p:extLst>
      <p:ext uri="{BB962C8B-B14F-4D97-AF65-F5344CB8AC3E}">
        <p14:creationId xmlns:p14="http://schemas.microsoft.com/office/powerpoint/2010/main" val="3747105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2035" y="2606966"/>
            <a:ext cx="5428211" cy="613283"/>
          </a:xfrm>
        </p:spPr>
        <p:txBody>
          <a:bodyPr>
            <a:normAutofit fontScale="90000"/>
          </a:bodyPr>
          <a:lstStyle/>
          <a:p>
            <a:r>
              <a:rPr lang="en-GB" dirty="0"/>
              <a:t>Once your idea sheets are finished, spread them out for the whole class to see. Look at what everyone has drawn. What themes and ideas do you like best? </a:t>
            </a:r>
          </a:p>
        </p:txBody>
      </p:sp>
      <p:sp>
        <p:nvSpPr>
          <p:cNvPr id="4" name="Text Placeholder 3"/>
          <p:cNvSpPr>
            <a:spLocks noGrp="1"/>
          </p:cNvSpPr>
          <p:nvPr>
            <p:ph type="body" sz="half" idx="2"/>
          </p:nvPr>
        </p:nvSpPr>
        <p:spPr>
          <a:xfrm>
            <a:off x="5980176" y="3573858"/>
            <a:ext cx="4789424" cy="533400"/>
          </a:xfrm>
        </p:spPr>
        <p:txBody>
          <a:bodyPr/>
          <a:lstStyle/>
          <a:p>
            <a:r>
              <a:rPr lang="en-GB" dirty="0"/>
              <a:t>Remember, this is about what is unique about your school.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9573" y="1150852"/>
            <a:ext cx="5774575" cy="4330931"/>
          </a:xfrm>
          <a:prstGeom prst="rect">
            <a:avLst/>
          </a:prstGeom>
        </p:spPr>
      </p:pic>
    </p:spTree>
    <p:extLst>
      <p:ext uri="{BB962C8B-B14F-4D97-AF65-F5344CB8AC3E}">
        <p14:creationId xmlns:p14="http://schemas.microsoft.com/office/powerpoint/2010/main" val="41027922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The next step. In a smaller group start to develop ideas from the class sketches and discussions. Consider what images and ideas you want on your tile, including layout and colour schemes.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286" y="765754"/>
            <a:ext cx="4511501" cy="33836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637511" y="763734"/>
            <a:ext cx="4513811" cy="33853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357167" y="764369"/>
            <a:ext cx="4518893" cy="3389170"/>
          </a:xfrm>
          <a:prstGeom prst="rect">
            <a:avLst/>
          </a:prstGeom>
        </p:spPr>
      </p:pic>
    </p:spTree>
    <p:extLst>
      <p:ext uri="{BB962C8B-B14F-4D97-AF65-F5344CB8AC3E}">
        <p14:creationId xmlns:p14="http://schemas.microsoft.com/office/powerpoint/2010/main" val="269002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846" y="5767801"/>
            <a:ext cx="10780776" cy="613283"/>
          </a:xfrm>
        </p:spPr>
        <p:txBody>
          <a:bodyPr>
            <a:normAutofit fontScale="90000"/>
          </a:bodyPr>
          <a:lstStyle/>
          <a:p>
            <a:r>
              <a:rPr lang="en-GB" dirty="0"/>
              <a:t>Lightly sketch your final design onto the tile and begin to paint. It may take a few layers of paint to make the colours stand out on your tile.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3820" y="1000644"/>
            <a:ext cx="4414058" cy="331054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0956" y="448887"/>
            <a:ext cx="3310544" cy="441405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055" y="448887"/>
            <a:ext cx="3310544" cy="4414058"/>
          </a:xfrm>
          <a:prstGeom prst="rect">
            <a:avLst/>
          </a:prstGeom>
        </p:spPr>
      </p:pic>
    </p:spTree>
    <p:extLst>
      <p:ext uri="{BB962C8B-B14F-4D97-AF65-F5344CB8AC3E}">
        <p14:creationId xmlns:p14="http://schemas.microsoft.com/office/powerpoint/2010/main" val="7222119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656" y="5151967"/>
            <a:ext cx="10780776" cy="613283"/>
          </a:xfrm>
        </p:spPr>
        <p:txBody>
          <a:bodyPr/>
          <a:lstStyle/>
          <a:p>
            <a:r>
              <a:rPr lang="en-GB" dirty="0" err="1"/>
              <a:t>Blackford</a:t>
            </a:r>
            <a:r>
              <a:rPr lang="en-GB" dirty="0"/>
              <a:t> </a:t>
            </a:r>
            <a:r>
              <a:rPr lang="en-GB" dirty="0" err="1"/>
              <a:t>CofE</a:t>
            </a:r>
            <a:r>
              <a:rPr lang="en-GB" dirty="0"/>
              <a:t> Primary Schools final tiles. </a:t>
            </a:r>
          </a:p>
        </p:txBody>
      </p:sp>
      <p:sp>
        <p:nvSpPr>
          <p:cNvPr id="4" name="Text Placeholder 3"/>
          <p:cNvSpPr>
            <a:spLocks noGrp="1"/>
          </p:cNvSpPr>
          <p:nvPr>
            <p:ph type="body" sz="half" idx="2"/>
          </p:nvPr>
        </p:nvSpPr>
        <p:spPr/>
        <p:txBody>
          <a:bodyPr/>
          <a:lstStyle/>
          <a:p>
            <a:r>
              <a:rPr lang="en-GB" dirty="0"/>
              <a:t>Remember, your tile can look very different to this. It is about what is unique to your school!</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76656" y="201340"/>
            <a:ext cx="4806142" cy="480614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975465" y="205593"/>
            <a:ext cx="4801889" cy="4801889"/>
          </a:xfrm>
          <a:prstGeom prst="rect">
            <a:avLst/>
          </a:prstGeom>
        </p:spPr>
      </p:pic>
    </p:spTree>
    <p:extLst>
      <p:ext uri="{BB962C8B-B14F-4D97-AF65-F5344CB8AC3E}">
        <p14:creationId xmlns:p14="http://schemas.microsoft.com/office/powerpoint/2010/main" val="3287315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2163" y="2902269"/>
            <a:ext cx="3166318" cy="613283"/>
          </a:xfrm>
        </p:spPr>
        <p:txBody>
          <a:bodyPr>
            <a:normAutofit fontScale="90000"/>
          </a:bodyPr>
          <a:lstStyle/>
          <a:p>
            <a:r>
              <a:rPr lang="en-GB" dirty="0"/>
              <a:t>The Labyrinth will be displayed in Carlisle Cathedral’s Fratry Hall. </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6485" r="29939"/>
          <a:stretch/>
        </p:blipFill>
        <p:spPr>
          <a:xfrm rot="5400000">
            <a:off x="1499358" y="-94642"/>
            <a:ext cx="4626063" cy="6475961"/>
          </a:xfrm>
          <a:prstGeom prst="rect">
            <a:avLst/>
          </a:prstGeom>
        </p:spPr>
      </p:pic>
    </p:spTree>
    <p:extLst>
      <p:ext uri="{BB962C8B-B14F-4D97-AF65-F5344CB8AC3E}">
        <p14:creationId xmlns:p14="http://schemas.microsoft.com/office/powerpoint/2010/main" val="2781870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Grp="1"/>
          </p:cNvSpPr>
          <p:nvPr>
            <p:ph type="title"/>
          </p:nvPr>
        </p:nvSpPr>
        <p:spPr>
          <a:xfrm>
            <a:off x="657223" y="269003"/>
            <a:ext cx="10772775" cy="1658198"/>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b="1" dirty="0">
                <a:latin typeface="Gill Sans" panose="020B0502020104020203" pitchFamily="34" charset="0"/>
              </a:rPr>
              <a:t>What is a Pilgrimage?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75727"/>
            <a:ext cx="2233749" cy="2782273"/>
          </a:xfrm>
          <a:prstGeom prst="rect">
            <a:avLst/>
          </a:prstGeom>
        </p:spPr>
      </p:pic>
      <p:sp>
        <p:nvSpPr>
          <p:cNvPr id="5" name="Rectangle 4"/>
          <p:cNvSpPr/>
          <p:nvPr/>
        </p:nvSpPr>
        <p:spPr>
          <a:xfrm>
            <a:off x="3511534" y="3853360"/>
            <a:ext cx="8780614" cy="2677656"/>
          </a:xfrm>
          <a:prstGeom prst="rect">
            <a:avLst/>
          </a:prstGeom>
        </p:spPr>
        <p:txBody>
          <a:bodyPr wrap="square">
            <a:spAutoFit/>
          </a:bodyPr>
          <a:lstStyle/>
          <a:p>
            <a:pPr lvl="0"/>
            <a:r>
              <a:rPr lang="en-GB" sz="2400" dirty="0">
                <a:latin typeface="Gill Sans" panose="020B0502020104020203" pitchFamily="34" charset="0"/>
              </a:rPr>
              <a:t>There are many reasons for someone to take a pilgrimage including:</a:t>
            </a:r>
          </a:p>
          <a:p>
            <a:pPr lvl="0"/>
            <a:endParaRPr lang="en-GB" sz="2400" dirty="0">
              <a:latin typeface="Gill Sans" panose="020B0502020104020203" pitchFamily="34" charset="0"/>
            </a:endParaRPr>
          </a:p>
          <a:p>
            <a:pPr lvl="0"/>
            <a:r>
              <a:rPr lang="en-GB" sz="2400" dirty="0">
                <a:latin typeface="Gill Sans" panose="020B0502020104020203" pitchFamily="34" charset="0"/>
              </a:rPr>
              <a:t>          Deepen their connection with God</a:t>
            </a:r>
          </a:p>
          <a:p>
            <a:pPr lvl="0"/>
            <a:endParaRPr lang="en-GB" sz="2400" dirty="0">
              <a:latin typeface="Gill Sans" panose="020B0502020104020203" pitchFamily="34" charset="0"/>
            </a:endParaRPr>
          </a:p>
          <a:p>
            <a:pPr lvl="0"/>
            <a:r>
              <a:rPr lang="en-GB" sz="2400" dirty="0">
                <a:latin typeface="Gill Sans" panose="020B0502020104020203" pitchFamily="34" charset="0"/>
              </a:rPr>
              <a:t>          Learning about historical places relating to Christianity </a:t>
            </a:r>
          </a:p>
          <a:p>
            <a:pPr lvl="0"/>
            <a:endParaRPr lang="en-GB" sz="2400" dirty="0">
              <a:latin typeface="Gill Sans" panose="020B0502020104020203" pitchFamily="34" charset="0"/>
            </a:endParaRPr>
          </a:p>
          <a:p>
            <a:pPr lvl="0"/>
            <a:r>
              <a:rPr lang="en-GB" sz="2400" dirty="0">
                <a:latin typeface="Gill Sans" panose="020B0502020104020203" pitchFamily="34" charset="0"/>
              </a:rPr>
              <a:t>          Seeking blessings and healings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683" y="4568992"/>
            <a:ext cx="335549" cy="40542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683" y="5308236"/>
            <a:ext cx="335549" cy="40542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682" y="6047480"/>
            <a:ext cx="335549" cy="405420"/>
          </a:xfrm>
          <a:prstGeom prst="rect">
            <a:avLst/>
          </a:prstGeom>
        </p:spPr>
      </p:pic>
      <p:sp>
        <p:nvSpPr>
          <p:cNvPr id="9" name="Rectangle 8"/>
          <p:cNvSpPr/>
          <p:nvPr/>
        </p:nvSpPr>
        <p:spPr>
          <a:xfrm>
            <a:off x="865577" y="2057315"/>
            <a:ext cx="10564421" cy="1569660"/>
          </a:xfrm>
          <a:prstGeom prst="rect">
            <a:avLst/>
          </a:prstGeom>
        </p:spPr>
        <p:txBody>
          <a:bodyPr wrap="square">
            <a:spAutoFit/>
          </a:bodyPr>
          <a:lstStyle/>
          <a:p>
            <a:pPr lvl="0"/>
            <a:r>
              <a:rPr lang="en-GB" sz="2400" b="1" dirty="0">
                <a:latin typeface="Gill Sans" panose="020B0502020104020203" pitchFamily="34" charset="0"/>
              </a:rPr>
              <a:t>For Christians a pilgrimage means a journey that has religious or spiritual significance. </a:t>
            </a:r>
          </a:p>
          <a:p>
            <a:pPr lvl="0"/>
            <a:endParaRPr lang="en-GB" sz="2400" dirty="0">
              <a:latin typeface="Gill Sans" panose="020B0502020104020203" pitchFamily="34" charset="0"/>
            </a:endParaRPr>
          </a:p>
          <a:p>
            <a:pPr lvl="0"/>
            <a:r>
              <a:rPr lang="en-GB" sz="2400" dirty="0">
                <a:latin typeface="Gill Sans" panose="020B0502020104020203" pitchFamily="34" charset="0"/>
              </a:rPr>
              <a:t>A person on a pilgrimage is called a pilgrim. </a:t>
            </a:r>
          </a:p>
        </p:txBody>
      </p:sp>
    </p:spTree>
    <p:extLst>
      <p:ext uri="{BB962C8B-B14F-4D97-AF65-F5344CB8AC3E}">
        <p14:creationId xmlns:p14="http://schemas.microsoft.com/office/powerpoint/2010/main" val="338526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32780" y="424718"/>
            <a:ext cx="10772775" cy="838817"/>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b="1" dirty="0"/>
              <a:t>Types of Pilgrimage</a:t>
            </a:r>
          </a:p>
        </p:txBody>
      </p:sp>
      <p:sp>
        <p:nvSpPr>
          <p:cNvPr id="4" name="Rectangle 3"/>
          <p:cNvSpPr/>
          <p:nvPr/>
        </p:nvSpPr>
        <p:spPr>
          <a:xfrm>
            <a:off x="537556" y="1443303"/>
            <a:ext cx="11100262" cy="410882"/>
          </a:xfrm>
          <a:prstGeom prst="rect">
            <a:avLst/>
          </a:prstGeom>
        </p:spPr>
        <p:txBody>
          <a:bodyPr wrap="square">
            <a:spAutoFit/>
          </a:bodyPr>
          <a:lstStyle/>
          <a:p>
            <a:pPr lvl="0">
              <a:lnSpc>
                <a:spcPct val="115000"/>
              </a:lnSpc>
              <a:spcAft>
                <a:spcPts val="800"/>
              </a:spcAft>
            </a:pPr>
            <a:r>
              <a:rPr lang="en-GB" dirty="0">
                <a:latin typeface="Gill Sans MT" panose="020B0502020104020203" pitchFamily="34" charset="0"/>
                <a:ea typeface="Calibri" panose="020F0502020204030204" pitchFamily="34" charset="0"/>
                <a:cs typeface="Calibri" panose="020F0502020204030204" pitchFamily="34" charset="0"/>
              </a:rPr>
              <a:t>Pilgrimages can be different for different people. There are three key types of Pilgrimage a Christian might take. </a:t>
            </a:r>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r="77603" b="15429"/>
          <a:stretch/>
        </p:blipFill>
        <p:spPr>
          <a:xfrm>
            <a:off x="8845522" y="2500745"/>
            <a:ext cx="986848" cy="1330036"/>
          </a:xfrm>
          <a:prstGeom prst="rect">
            <a:avLst/>
          </a:prstGeom>
        </p:spPr>
      </p:pic>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57934" t="4687" r="13967" b="25385"/>
          <a:stretch/>
        </p:blipFill>
        <p:spPr>
          <a:xfrm>
            <a:off x="1445794" y="2698172"/>
            <a:ext cx="1355451" cy="1203960"/>
          </a:xfrm>
          <a:prstGeom prst="rect">
            <a:avLst/>
          </a:prstGeom>
        </p:spPr>
      </p:pic>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27763" t="5468" r="47112" b="32709"/>
          <a:stretch/>
        </p:blipFill>
        <p:spPr>
          <a:xfrm>
            <a:off x="4857295" y="2429394"/>
            <a:ext cx="1676826" cy="1472738"/>
          </a:xfrm>
          <a:prstGeom prst="rect">
            <a:avLst/>
          </a:prstGeom>
        </p:spPr>
      </p:pic>
      <p:sp>
        <p:nvSpPr>
          <p:cNvPr id="19" name="Title 1"/>
          <p:cNvSpPr txBox="1">
            <a:spLocks/>
          </p:cNvSpPr>
          <p:nvPr/>
        </p:nvSpPr>
        <p:spPr>
          <a:xfrm>
            <a:off x="1067317" y="3902132"/>
            <a:ext cx="2640159" cy="838817"/>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sz="3000" b="1" dirty="0"/>
              <a:t>Moral Pilgrimage</a:t>
            </a:r>
          </a:p>
        </p:txBody>
      </p:sp>
      <p:sp>
        <p:nvSpPr>
          <p:cNvPr id="20" name="Title 1"/>
          <p:cNvSpPr txBox="1">
            <a:spLocks/>
          </p:cNvSpPr>
          <p:nvPr/>
        </p:nvSpPr>
        <p:spPr>
          <a:xfrm>
            <a:off x="4499087" y="3902131"/>
            <a:ext cx="2640159" cy="838817"/>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sz="3000" b="1" dirty="0"/>
              <a:t>Place Pilgrimage</a:t>
            </a:r>
          </a:p>
        </p:txBody>
      </p:sp>
      <p:sp>
        <p:nvSpPr>
          <p:cNvPr id="21" name="Title 1"/>
          <p:cNvSpPr txBox="1">
            <a:spLocks/>
          </p:cNvSpPr>
          <p:nvPr/>
        </p:nvSpPr>
        <p:spPr>
          <a:xfrm>
            <a:off x="8144219" y="3902130"/>
            <a:ext cx="3061336" cy="838817"/>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sz="3000" b="1" dirty="0"/>
              <a:t>interior Pilgrimage</a:t>
            </a:r>
          </a:p>
        </p:txBody>
      </p:sp>
      <p:sp>
        <p:nvSpPr>
          <p:cNvPr id="22" name="Rectangle 21"/>
          <p:cNvSpPr/>
          <p:nvPr/>
        </p:nvSpPr>
        <p:spPr>
          <a:xfrm>
            <a:off x="1147616" y="4535508"/>
            <a:ext cx="2152538" cy="1047979"/>
          </a:xfrm>
          <a:prstGeom prst="rect">
            <a:avLst/>
          </a:prstGeom>
        </p:spPr>
        <p:txBody>
          <a:bodyPr wrap="square">
            <a:spAutoFit/>
          </a:bodyPr>
          <a:lstStyle/>
          <a:p>
            <a:pPr lvl="0">
              <a:lnSpc>
                <a:spcPct val="115000"/>
              </a:lnSpc>
              <a:spcAft>
                <a:spcPts val="0"/>
              </a:spcAft>
            </a:pPr>
            <a:r>
              <a:rPr lang="en-GB" dirty="0">
                <a:latin typeface="Gill Sans MT" panose="020B0502020104020203" pitchFamily="34" charset="0"/>
                <a:ea typeface="Times New Roman" panose="02020603050405020304" pitchFamily="18" charset="0"/>
                <a:cs typeface="Calibri" panose="020F0502020204030204" pitchFamily="34" charset="0"/>
              </a:rPr>
              <a:t>This is the serving of God and others throughout daily life. </a:t>
            </a:r>
            <a:endParaRPr lang="en-GB" dirty="0">
              <a:latin typeface="Times New Roman" panose="02020603050405020304" pitchFamily="18" charset="0"/>
              <a:ea typeface="Times New Roman" panose="02020603050405020304" pitchFamily="18" charset="0"/>
            </a:endParaRPr>
          </a:p>
        </p:txBody>
      </p:sp>
      <p:sp>
        <p:nvSpPr>
          <p:cNvPr id="23" name="Rectangle 22"/>
          <p:cNvSpPr/>
          <p:nvPr/>
        </p:nvSpPr>
        <p:spPr>
          <a:xfrm>
            <a:off x="4547476" y="4535508"/>
            <a:ext cx="2717081" cy="729430"/>
          </a:xfrm>
          <a:prstGeom prst="rect">
            <a:avLst/>
          </a:prstGeom>
        </p:spPr>
        <p:txBody>
          <a:bodyPr wrap="square">
            <a:spAutoFit/>
          </a:bodyPr>
          <a:lstStyle/>
          <a:p>
            <a:pPr lvl="0" algn="just">
              <a:lnSpc>
                <a:spcPct val="115000"/>
              </a:lnSpc>
              <a:spcAft>
                <a:spcPts val="0"/>
              </a:spcAft>
            </a:pPr>
            <a:r>
              <a:rPr lang="en-GB" dirty="0">
                <a:latin typeface="Gill Sans MT" panose="020B0502020104020203" pitchFamily="34" charset="0"/>
                <a:ea typeface="Times New Roman" panose="02020603050405020304" pitchFamily="18" charset="0"/>
                <a:cs typeface="Calibri" panose="020F0502020204030204" pitchFamily="34" charset="0"/>
              </a:rPr>
              <a:t>The physical journey to holy sites and places.</a:t>
            </a:r>
            <a:endParaRPr lang="en-GB" dirty="0">
              <a:latin typeface="Times New Roman" panose="02020603050405020304" pitchFamily="18" charset="0"/>
              <a:ea typeface="Times New Roman" panose="02020603050405020304" pitchFamily="18" charset="0"/>
            </a:endParaRPr>
          </a:p>
        </p:txBody>
      </p:sp>
      <p:sp>
        <p:nvSpPr>
          <p:cNvPr id="24" name="Rectangle 23"/>
          <p:cNvSpPr/>
          <p:nvPr/>
        </p:nvSpPr>
        <p:spPr>
          <a:xfrm>
            <a:off x="8144219" y="4438558"/>
            <a:ext cx="3266176" cy="923330"/>
          </a:xfrm>
          <a:prstGeom prst="rect">
            <a:avLst/>
          </a:prstGeom>
        </p:spPr>
        <p:txBody>
          <a:bodyPr wrap="square">
            <a:spAutoFit/>
          </a:bodyPr>
          <a:lstStyle/>
          <a:p>
            <a:r>
              <a:rPr lang="en-GB" dirty="0">
                <a:latin typeface="Gill Sans MT" panose="020B0502020104020203" pitchFamily="34" charset="0"/>
                <a:ea typeface="Calibri" panose="020F0502020204030204" pitchFamily="34" charset="0"/>
                <a:cs typeface="Calibri" panose="020F0502020204030204" pitchFamily="34" charset="0"/>
              </a:rPr>
              <a:t>The use of prayer and meditation for an inner spiritual journey with Christianity. </a:t>
            </a:r>
            <a:endParaRPr lang="en-GB" dirty="0"/>
          </a:p>
        </p:txBody>
      </p:sp>
    </p:spTree>
    <p:extLst>
      <p:ext uri="{BB962C8B-B14F-4D97-AF65-F5344CB8AC3E}">
        <p14:creationId xmlns:p14="http://schemas.microsoft.com/office/powerpoint/2010/main" val="1222201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261403" y="3048000"/>
            <a:ext cx="3398520" cy="3126987"/>
          </a:xfrm>
        </p:spPr>
        <p:txBody>
          <a:bodyPr>
            <a:normAutofit fontScale="92500"/>
          </a:bodyPr>
          <a:lstStyle/>
          <a:p>
            <a:r>
              <a:rPr lang="en-GB" dirty="0"/>
              <a:t>In the 4</a:t>
            </a:r>
            <a:r>
              <a:rPr lang="en-GB" baseline="30000" dirty="0"/>
              <a:t>th</a:t>
            </a:r>
            <a:r>
              <a:rPr lang="en-GB" dirty="0"/>
              <a:t> Century. Emperor of Rome, Constantine was the first Roman emperor to convert to Christianity and stopped the persecution of Christians in the 4</a:t>
            </a:r>
            <a:r>
              <a:rPr lang="en-GB" baseline="30000" dirty="0"/>
              <a:t>th</a:t>
            </a:r>
            <a:r>
              <a:rPr lang="en-GB" dirty="0"/>
              <a:t> Century.</a:t>
            </a:r>
          </a:p>
          <a:p>
            <a:r>
              <a:rPr lang="en-GB" dirty="0"/>
              <a:t>His Mother, Helena was thought to be a key person in making pilgrimages popular. She travelled to the Holy Land where she was said to have discovered the Holy cross. </a:t>
            </a:r>
          </a:p>
          <a:p>
            <a:endParaRPr lang="en-GB" dirty="0"/>
          </a:p>
          <a:p>
            <a:endParaRPr lang="en-GB" dirty="0"/>
          </a:p>
          <a:p>
            <a:endParaRPr lang="en-GB" dirty="0"/>
          </a:p>
        </p:txBody>
      </p:sp>
      <p:pic>
        <p:nvPicPr>
          <p:cNvPr id="5" name="Picture 2" descr="BBC Radio 4 - In Our Time, Constantine the Great"/>
          <p:cNvPicPr>
            <a:picLocks noChangeAspect="1" noChangeArrowheads="1"/>
          </p:cNvPicPr>
          <p:nvPr/>
        </p:nvPicPr>
        <p:blipFill rotWithShape="1">
          <a:blip r:embed="rId2">
            <a:extLst>
              <a:ext uri="{28A0092B-C50C-407E-A947-70E740481C1C}">
                <a14:useLocalDpi xmlns:a14="http://schemas.microsoft.com/office/drawing/2010/main" val="0"/>
              </a:ext>
            </a:extLst>
          </a:blip>
          <a:srcRect l="35766" r="31779" b="27506"/>
          <a:stretch/>
        </p:blipFill>
        <p:spPr bwMode="auto">
          <a:xfrm>
            <a:off x="9025451" y="424291"/>
            <a:ext cx="1855185" cy="233097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66279" y="289494"/>
            <a:ext cx="10772775" cy="102483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000" kern="1200" spc="-120" baseline="0">
                <a:solidFill>
                  <a:srgbClr val="FFFFFF"/>
                </a:solidFill>
                <a:latin typeface="+mj-lt"/>
                <a:ea typeface="+mj-ea"/>
                <a:cs typeface="+mj-cs"/>
              </a:defRPr>
            </a:lvl1pPr>
          </a:lstStyle>
          <a:p>
            <a:r>
              <a:rPr lang="en-GB" b="1" dirty="0">
                <a:solidFill>
                  <a:schemeClr val="accent1"/>
                </a:solidFill>
              </a:rPr>
              <a:t>Where could you go on a pilgrimage?</a:t>
            </a:r>
            <a:endParaRPr lang="en-GB" dirty="0">
              <a:solidFill>
                <a:schemeClr val="accent1"/>
              </a:solidFill>
            </a:endParaRPr>
          </a:p>
        </p:txBody>
      </p:sp>
      <p:sp>
        <p:nvSpPr>
          <p:cNvPr id="9" name="Content Placeholder 5"/>
          <p:cNvSpPr>
            <a:spLocks noGrp="1"/>
          </p:cNvSpPr>
          <p:nvPr>
            <p:ph sz="quarter" idx="4294967295"/>
          </p:nvPr>
        </p:nvSpPr>
        <p:spPr>
          <a:xfrm>
            <a:off x="441093" y="1589776"/>
            <a:ext cx="6653412" cy="2749468"/>
          </a:xfrm>
          <a:prstGeom prst="rect">
            <a:avLst/>
          </a:prstGeom>
        </p:spPr>
        <p:txBody>
          <a:bodyPr>
            <a:normAutofit/>
          </a:bodyPr>
          <a:lstStyle/>
          <a:p>
            <a:r>
              <a:rPr lang="en-GB" dirty="0"/>
              <a:t>The first Christian pilgrimages were related to sites connected to the birth, life, crucifixion and resurrection of Jesus. These are from stories in the </a:t>
            </a:r>
            <a:r>
              <a:rPr lang="en-GB" b="1" dirty="0"/>
              <a:t>New Testament.</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6953" t="17490" r="13911" b="17695"/>
          <a:stretch/>
        </p:blipFill>
        <p:spPr>
          <a:xfrm>
            <a:off x="5047700" y="3457331"/>
            <a:ext cx="1945177" cy="2431472"/>
          </a:xfrm>
          <a:prstGeom prst="rect">
            <a:avLst/>
          </a:prstGeom>
        </p:spPr>
      </p:pic>
      <p:sp>
        <p:nvSpPr>
          <p:cNvPr id="2" name="Rectangle 1"/>
          <p:cNvSpPr/>
          <p:nvPr/>
        </p:nvSpPr>
        <p:spPr>
          <a:xfrm>
            <a:off x="535182" y="3457331"/>
            <a:ext cx="4410891" cy="2308324"/>
          </a:xfrm>
          <a:prstGeom prst="rect">
            <a:avLst/>
          </a:prstGeom>
        </p:spPr>
        <p:txBody>
          <a:bodyPr wrap="square">
            <a:spAutoFit/>
          </a:bodyPr>
          <a:lstStyle/>
          <a:p>
            <a:r>
              <a:rPr lang="en-GB" sz="2400" dirty="0"/>
              <a:t>Pilgrimage sites were also connected to places related to Saints and Miracles. These sites usually had relics, either remains of a saint or an object they owned. </a:t>
            </a:r>
          </a:p>
        </p:txBody>
      </p:sp>
    </p:spTree>
    <p:extLst>
      <p:ext uri="{BB962C8B-B14F-4D97-AF65-F5344CB8AC3E}">
        <p14:creationId xmlns:p14="http://schemas.microsoft.com/office/powerpoint/2010/main" val="3463007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337" y="298027"/>
            <a:ext cx="10780776" cy="613283"/>
          </a:xfrm>
        </p:spPr>
        <p:txBody>
          <a:bodyPr/>
          <a:lstStyle/>
          <a:p>
            <a:r>
              <a:rPr lang="en-GB" dirty="0"/>
              <a:t>Popular pilgrim places</a:t>
            </a:r>
          </a:p>
        </p:txBody>
      </p:sp>
      <p:sp>
        <p:nvSpPr>
          <p:cNvPr id="4" name="Text Placeholder 3"/>
          <p:cNvSpPr>
            <a:spLocks noGrp="1"/>
          </p:cNvSpPr>
          <p:nvPr>
            <p:ph type="body" sz="half" idx="2"/>
          </p:nvPr>
        </p:nvSpPr>
        <p:spPr>
          <a:xfrm>
            <a:off x="369087" y="4572158"/>
            <a:ext cx="2490492" cy="533400"/>
          </a:xfrm>
        </p:spPr>
        <p:txBody>
          <a:bodyPr>
            <a:noAutofit/>
          </a:bodyPr>
          <a:lstStyle/>
          <a:p>
            <a:r>
              <a:rPr lang="en-GB" sz="1600" b="1" dirty="0">
                <a:latin typeface="Gill Sans" panose="020B0502020104020203" pitchFamily="34" charset="0"/>
              </a:rPr>
              <a:t>Canterbury Cathedral</a:t>
            </a:r>
          </a:p>
          <a:p>
            <a:r>
              <a:rPr lang="en-GB" sz="1600" b="1" dirty="0">
                <a:latin typeface="Gill Sans" panose="020B0502020104020203" pitchFamily="34" charset="0"/>
              </a:rPr>
              <a:t>England</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911"/>
          <a:stretch/>
        </p:blipFill>
        <p:spPr>
          <a:xfrm>
            <a:off x="-1" y="1270353"/>
            <a:ext cx="4301382" cy="3010702"/>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063" r="17269"/>
          <a:stretch/>
        </p:blipFill>
        <p:spPr>
          <a:xfrm>
            <a:off x="8063346" y="1270351"/>
            <a:ext cx="4138232" cy="303339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8165" r="7061"/>
          <a:stretch/>
        </p:blipFill>
        <p:spPr>
          <a:xfrm>
            <a:off x="3682538" y="1270352"/>
            <a:ext cx="4499387" cy="3033397"/>
          </a:xfrm>
          <a:prstGeom prst="rect">
            <a:avLst/>
          </a:prstGeom>
        </p:spPr>
      </p:pic>
      <p:sp>
        <p:nvSpPr>
          <p:cNvPr id="9" name="Text Placeholder 3"/>
          <p:cNvSpPr txBox="1">
            <a:spLocks/>
          </p:cNvSpPr>
          <p:nvPr/>
        </p:nvSpPr>
        <p:spPr>
          <a:xfrm>
            <a:off x="3973067" y="4572158"/>
            <a:ext cx="3624765" cy="5334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300"/>
              </a:spcBef>
              <a:buFont typeface="Arial" pitchFamily="34" charset="0"/>
              <a:buNone/>
              <a:defRPr sz="1400" kern="1200">
                <a:solidFill>
                  <a:srgbClr val="262626"/>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GB" sz="1600" b="1" dirty="0">
                <a:latin typeface="Gill Sans" panose="020B0502020104020203" pitchFamily="34" charset="0"/>
              </a:rPr>
              <a:t>Santiago de </a:t>
            </a:r>
            <a:r>
              <a:rPr lang="en-GB" sz="1600" b="1" dirty="0" err="1">
                <a:latin typeface="Gill Sans" panose="020B0502020104020203" pitchFamily="34" charset="0"/>
              </a:rPr>
              <a:t>Compostela</a:t>
            </a:r>
            <a:r>
              <a:rPr lang="en-GB" sz="1600" b="1" dirty="0">
                <a:latin typeface="Gill Sans" panose="020B0502020104020203" pitchFamily="34" charset="0"/>
              </a:rPr>
              <a:t> Cathedral</a:t>
            </a:r>
          </a:p>
          <a:p>
            <a:r>
              <a:rPr lang="en-GB" sz="1600" b="1" dirty="0">
                <a:latin typeface="Gill Sans" panose="020B0502020104020203" pitchFamily="34" charset="0"/>
              </a:rPr>
              <a:t>Spain</a:t>
            </a:r>
          </a:p>
        </p:txBody>
      </p:sp>
      <p:sp>
        <p:nvSpPr>
          <p:cNvPr id="10" name="Text Placeholder 3"/>
          <p:cNvSpPr txBox="1">
            <a:spLocks/>
          </p:cNvSpPr>
          <p:nvPr/>
        </p:nvSpPr>
        <p:spPr>
          <a:xfrm>
            <a:off x="8181925" y="4572158"/>
            <a:ext cx="3362208" cy="5334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300"/>
              </a:spcBef>
              <a:buFont typeface="Arial" pitchFamily="34" charset="0"/>
              <a:buNone/>
              <a:defRPr sz="1400" kern="1200">
                <a:solidFill>
                  <a:srgbClr val="262626"/>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GB" sz="1600" b="1" dirty="0">
                <a:latin typeface="Gill Sans" panose="020B0502020104020203" pitchFamily="34" charset="0"/>
              </a:rPr>
              <a:t>Lourdes</a:t>
            </a:r>
          </a:p>
          <a:p>
            <a:r>
              <a:rPr lang="en-GB" sz="1600" b="1" dirty="0">
                <a:latin typeface="Gill Sans" panose="020B0502020104020203" pitchFamily="34" charset="0"/>
              </a:rPr>
              <a:t>France</a:t>
            </a:r>
          </a:p>
        </p:txBody>
      </p:sp>
    </p:spTree>
    <p:extLst>
      <p:ext uri="{BB962C8B-B14F-4D97-AF65-F5344CB8AC3E}">
        <p14:creationId xmlns:p14="http://schemas.microsoft.com/office/powerpoint/2010/main" val="3745426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40598" y="416406"/>
            <a:ext cx="7697067" cy="805565"/>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endParaRPr lang="en-GB" dirty="0"/>
          </a:p>
        </p:txBody>
      </p:sp>
      <p:sp>
        <p:nvSpPr>
          <p:cNvPr id="6" name="Title 1"/>
          <p:cNvSpPr txBox="1">
            <a:spLocks/>
          </p:cNvSpPr>
          <p:nvPr/>
        </p:nvSpPr>
        <p:spPr>
          <a:xfrm>
            <a:off x="510366" y="819188"/>
            <a:ext cx="7697067" cy="805565"/>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dirty="0"/>
              <a:t>Pilgrimages through time</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57819"/>
          <a:stretch/>
        </p:blipFill>
        <p:spPr>
          <a:xfrm>
            <a:off x="9050176" y="239269"/>
            <a:ext cx="1886473" cy="251087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21706" b="25233"/>
          <a:stretch/>
        </p:blipFill>
        <p:spPr>
          <a:xfrm>
            <a:off x="8631640" y="3012067"/>
            <a:ext cx="2723546" cy="3483315"/>
          </a:xfrm>
          <a:prstGeom prst="rect">
            <a:avLst/>
          </a:prstGeom>
        </p:spPr>
      </p:pic>
      <p:sp>
        <p:nvSpPr>
          <p:cNvPr id="10" name="TextBox 9"/>
          <p:cNvSpPr txBox="1"/>
          <p:nvPr/>
        </p:nvSpPr>
        <p:spPr>
          <a:xfrm>
            <a:off x="640598" y="1753986"/>
            <a:ext cx="6533286" cy="4219617"/>
          </a:xfrm>
          <a:prstGeom prst="rect">
            <a:avLst/>
          </a:prstGeom>
          <a:noFill/>
        </p:spPr>
        <p:txBody>
          <a:bodyPr wrap="square" rtlCol="0">
            <a:spAutoFit/>
          </a:bodyPr>
          <a:lstStyle/>
          <a:p>
            <a:r>
              <a:rPr lang="en-GB" b="1" dirty="0">
                <a:latin typeface="Gill Sans" panose="020B0502020104020203" pitchFamily="34" charset="0"/>
              </a:rPr>
              <a:t>16</a:t>
            </a:r>
            <a:r>
              <a:rPr lang="en-GB" b="1" baseline="30000" dirty="0">
                <a:latin typeface="Gill Sans" panose="020B0502020104020203" pitchFamily="34" charset="0"/>
              </a:rPr>
              <a:t>th</a:t>
            </a:r>
            <a:r>
              <a:rPr lang="en-GB" b="1" dirty="0">
                <a:latin typeface="Gill Sans" panose="020B0502020104020203" pitchFamily="34" charset="0"/>
              </a:rPr>
              <a:t> Century- The Reformation</a:t>
            </a:r>
          </a:p>
          <a:p>
            <a:pPr lvl="0" algn="just">
              <a:lnSpc>
                <a:spcPct val="115000"/>
              </a:lnSpc>
              <a:spcAft>
                <a:spcPts val="0"/>
              </a:spcAft>
            </a:pPr>
            <a:r>
              <a:rPr lang="en-GB" dirty="0">
                <a:latin typeface="Gill Sans" panose="020B0502020104020203" pitchFamily="34" charset="0"/>
                <a:ea typeface="Times New Roman" panose="02020603050405020304" pitchFamily="18" charset="0"/>
                <a:cs typeface="Calibri" panose="020F0502020204030204" pitchFamily="34" charset="0"/>
              </a:rPr>
              <a:t>- Martin Luther, a key figure in the protestant reformation, questioned the value of pilgrimages by suggesting that having ‘Holy places’ devalued other locations such as the parish church. An argument against place pilgrimages was: </a:t>
            </a:r>
          </a:p>
          <a:p>
            <a:pPr lvl="0" algn="just">
              <a:lnSpc>
                <a:spcPct val="115000"/>
              </a:lnSpc>
              <a:spcAft>
                <a:spcPts val="0"/>
              </a:spcAft>
            </a:pPr>
            <a:endParaRPr lang="en-GB" dirty="0">
              <a:latin typeface="Gill Sans" panose="020B0502020104020203" pitchFamily="34" charset="0"/>
              <a:ea typeface="Times New Roman" panose="02020603050405020304" pitchFamily="18" charset="0"/>
              <a:cs typeface="Calibri" panose="020F0502020204030204" pitchFamily="34" charset="0"/>
            </a:endParaRPr>
          </a:p>
          <a:p>
            <a:pPr lvl="0" algn="just">
              <a:lnSpc>
                <a:spcPct val="115000"/>
              </a:lnSpc>
              <a:spcAft>
                <a:spcPts val="0"/>
              </a:spcAft>
            </a:pPr>
            <a:r>
              <a:rPr lang="en-GB" i="1" dirty="0">
                <a:latin typeface="Gill Sans" panose="020B0502020104020203" pitchFamily="34" charset="0"/>
                <a:ea typeface="Times New Roman" panose="02020603050405020304" pitchFamily="18" charset="0"/>
                <a:cs typeface="Calibri" panose="020F0502020204030204" pitchFamily="34" charset="0"/>
              </a:rPr>
              <a:t>If God is everywhere, how can there be places where he is more present?</a:t>
            </a:r>
          </a:p>
          <a:p>
            <a:endParaRPr lang="en-GB" dirty="0">
              <a:latin typeface="Gill Sans" panose="020B0502020104020203" pitchFamily="34" charset="0"/>
            </a:endParaRPr>
          </a:p>
          <a:p>
            <a:endParaRPr lang="en-GB" dirty="0">
              <a:latin typeface="Gill Sans" panose="020B0502020104020203" pitchFamily="34" charset="0"/>
            </a:endParaRPr>
          </a:p>
          <a:p>
            <a:r>
              <a:rPr lang="en-GB" b="1" dirty="0">
                <a:latin typeface="Gill Sans" panose="020B0502020104020203" pitchFamily="34" charset="0"/>
              </a:rPr>
              <a:t>19</a:t>
            </a:r>
            <a:r>
              <a:rPr lang="en-GB" b="1" baseline="30000" dirty="0">
                <a:latin typeface="Gill Sans" panose="020B0502020104020203" pitchFamily="34" charset="0"/>
              </a:rPr>
              <a:t>th</a:t>
            </a:r>
            <a:r>
              <a:rPr lang="en-GB" b="1" dirty="0">
                <a:latin typeface="Gill Sans" panose="020B0502020104020203" pitchFamily="34" charset="0"/>
              </a:rPr>
              <a:t> Century- The railway is invented  </a:t>
            </a:r>
          </a:p>
          <a:p>
            <a:pPr marL="285750" indent="-285750">
              <a:buFontTx/>
              <a:buChar char="-"/>
            </a:pPr>
            <a:r>
              <a:rPr lang="en-GB" dirty="0">
                <a:latin typeface="Gill Sans" panose="020B0502020104020203" pitchFamily="34" charset="0"/>
                <a:ea typeface="Calibri" panose="020F0502020204030204" pitchFamily="34" charset="0"/>
                <a:cs typeface="Calibri" panose="020F0502020204030204" pitchFamily="34" charset="0"/>
              </a:rPr>
              <a:t>New modes of transport meant people could travel quicker amongst places. </a:t>
            </a:r>
          </a:p>
          <a:p>
            <a:pPr marL="285750" indent="-285750">
              <a:buFontTx/>
              <a:buChar char="-"/>
            </a:pPr>
            <a:r>
              <a:rPr lang="en-GB" dirty="0">
                <a:latin typeface="Gill Sans" panose="020B0502020104020203" pitchFamily="34" charset="0"/>
                <a:cs typeface="Calibri" panose="020F0502020204030204" pitchFamily="34" charset="0"/>
              </a:rPr>
              <a:t>Tourism became popular. </a:t>
            </a:r>
            <a:endParaRPr lang="en-GB" dirty="0">
              <a:latin typeface="Gill Sans" panose="020B0502020104020203" pitchFamily="34" charset="0"/>
            </a:endParaRPr>
          </a:p>
          <a:p>
            <a:endParaRPr lang="en-GB" dirty="0">
              <a:latin typeface="Gill Sans" panose="020B0502020104020203" pitchFamily="34" charset="0"/>
            </a:endParaRPr>
          </a:p>
        </p:txBody>
      </p:sp>
    </p:spTree>
    <p:extLst>
      <p:ext uri="{BB962C8B-B14F-4D97-AF65-F5344CB8AC3E}">
        <p14:creationId xmlns:p14="http://schemas.microsoft.com/office/powerpoint/2010/main" val="3285810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7299"/>
          <a:stretch/>
        </p:blipFill>
        <p:spPr>
          <a:xfrm>
            <a:off x="8084789" y="365761"/>
            <a:ext cx="3655158" cy="3376156"/>
          </a:xfrm>
          <a:prstGeom prst="rect">
            <a:avLst/>
          </a:prstGeom>
        </p:spPr>
      </p:pic>
      <p:sp>
        <p:nvSpPr>
          <p:cNvPr id="6" name="Rectangle 5"/>
          <p:cNvSpPr/>
          <p:nvPr/>
        </p:nvSpPr>
        <p:spPr>
          <a:xfrm>
            <a:off x="695499" y="1858340"/>
            <a:ext cx="6370319" cy="2246769"/>
          </a:xfrm>
          <a:prstGeom prst="rect">
            <a:avLst/>
          </a:prstGeom>
        </p:spPr>
        <p:txBody>
          <a:bodyPr wrap="square">
            <a:spAutoFit/>
          </a:bodyPr>
          <a:lstStyle/>
          <a:p>
            <a:r>
              <a:rPr lang="en-GB" sz="2800" dirty="0">
                <a:latin typeface="Gill Sans" panose="020B0502020104020203" pitchFamily="34" charset="0"/>
              </a:rPr>
              <a:t>Cathedrals today are still visited as a form of pilgrimage. </a:t>
            </a:r>
          </a:p>
          <a:p>
            <a:endParaRPr lang="en-GB" sz="2800" dirty="0">
              <a:latin typeface="Gill Sans" panose="020B0502020104020203" pitchFamily="34" charset="0"/>
            </a:endParaRPr>
          </a:p>
          <a:p>
            <a:r>
              <a:rPr lang="en-GB" sz="2800" dirty="0">
                <a:latin typeface="Gill Sans" panose="020B0502020104020203" pitchFamily="34" charset="0"/>
              </a:rPr>
              <a:t>Visiting the Cathedral can be a historical, cultural and a spiritual experience.</a:t>
            </a:r>
          </a:p>
        </p:txBody>
      </p:sp>
      <p:sp>
        <p:nvSpPr>
          <p:cNvPr id="7" name="Title 1"/>
          <p:cNvSpPr txBox="1">
            <a:spLocks/>
          </p:cNvSpPr>
          <p:nvPr/>
        </p:nvSpPr>
        <p:spPr>
          <a:xfrm>
            <a:off x="387722" y="722085"/>
            <a:ext cx="7697067" cy="805565"/>
          </a:xfrm>
          <a:prstGeom prst="rect">
            <a:avLst/>
          </a:prstGeom>
        </p:spPr>
        <p:txBody>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en-GB" dirty="0"/>
              <a:t>Cathedrals and Pilgrimage</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7761"/>
          <a:stretch/>
        </p:blipFill>
        <p:spPr>
          <a:xfrm>
            <a:off x="8084789" y="4106248"/>
            <a:ext cx="3651808" cy="2244674"/>
          </a:xfrm>
          <a:prstGeom prst="rect">
            <a:avLst/>
          </a:prstGeom>
        </p:spPr>
      </p:pic>
      <p:sp>
        <p:nvSpPr>
          <p:cNvPr id="9" name="TextBox 8"/>
          <p:cNvSpPr txBox="1"/>
          <p:nvPr/>
        </p:nvSpPr>
        <p:spPr>
          <a:xfrm>
            <a:off x="695499" y="4904509"/>
            <a:ext cx="6059978" cy="954107"/>
          </a:xfrm>
          <a:prstGeom prst="rect">
            <a:avLst/>
          </a:prstGeom>
          <a:noFill/>
        </p:spPr>
        <p:txBody>
          <a:bodyPr wrap="square" rtlCol="0">
            <a:spAutoFit/>
          </a:bodyPr>
          <a:lstStyle/>
          <a:p>
            <a:r>
              <a:rPr lang="en-GB" sz="2800" b="1" dirty="0">
                <a:latin typeface="Gill Sans" panose="020B0502020104020203" pitchFamily="34" charset="0"/>
              </a:rPr>
              <a:t>140,000 people on average visit Carlisle Cathedral in a year.</a:t>
            </a:r>
          </a:p>
        </p:txBody>
      </p:sp>
    </p:spTree>
    <p:extLst>
      <p:ext uri="{BB962C8B-B14F-4D97-AF65-F5344CB8AC3E}">
        <p14:creationId xmlns:p14="http://schemas.microsoft.com/office/powerpoint/2010/main" val="2419096577"/>
      </p:ext>
    </p:extLst>
  </p:cSld>
  <p:clrMapOvr>
    <a:masterClrMapping/>
  </p:clrMapOvr>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0941A018-FB9B-4401-A32C-7E04526866E0}"/>
    </a:ext>
  </a:extLst>
</a:theme>
</file>

<file path=docProps/app.xml><?xml version="1.0" encoding="utf-8"?>
<Properties xmlns="http://schemas.openxmlformats.org/officeDocument/2006/extended-properties" xmlns:vt="http://schemas.openxmlformats.org/officeDocument/2006/docPropsVTypes">
  <Template>TM03457491[[fn=Metropolitan]]</Template>
  <TotalTime>1659</TotalTime>
  <Words>1389</Words>
  <Application>Microsoft Office PowerPoint</Application>
  <PresentationFormat>Widescreen</PresentationFormat>
  <Paragraphs>149</Paragraphs>
  <Slides>36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Calibri Light</vt:lpstr>
      <vt:lpstr>Gill Sans</vt:lpstr>
      <vt:lpstr>Gill Sans MT</vt:lpstr>
      <vt:lpstr>Times New Roman</vt:lpstr>
      <vt:lpstr>Metropolitan</vt:lpstr>
      <vt:lpstr>Pilgrimages</vt:lpstr>
      <vt:lpstr>PowerPoint Presentation</vt:lpstr>
      <vt:lpstr>PowerPoint Presentation</vt:lpstr>
      <vt:lpstr>What is a Pilgrimage?</vt:lpstr>
      <vt:lpstr>PowerPoint Presentation</vt:lpstr>
      <vt:lpstr>PowerPoint Presentation</vt:lpstr>
      <vt:lpstr>Popular pilgrim places</vt:lpstr>
      <vt:lpstr>PowerPoint Presentation</vt:lpstr>
      <vt:lpstr>PowerPoint Presentation</vt:lpstr>
      <vt:lpstr>PowerPoint Presentation</vt:lpstr>
      <vt:lpstr>PowerPoint Presentation</vt:lpstr>
      <vt:lpstr>PowerPoint Presentation</vt:lpstr>
      <vt:lpstr>PowerPoint Presentation</vt:lpstr>
      <vt:lpstr>A pilgrim badge would be unique and recognisable to each site. Pilgrims would wear their badges on their clothes or hats along their journeys. </vt:lpstr>
      <vt:lpstr>Pilgrimage Routes</vt:lpstr>
      <vt:lpstr>Cumbrian Cistercian Way</vt:lpstr>
      <vt:lpstr>St Bega’s Way</vt:lpstr>
      <vt:lpstr>St Ninian’s Way</vt:lpstr>
      <vt:lpstr>What is the difference between a pilgrimage and a holiday?</vt:lpstr>
      <vt:lpstr>What is the difference between a physical and spiritual journey?</vt:lpstr>
      <vt:lpstr>How has pilgrimage changed from 4th century to present day?</vt:lpstr>
      <vt:lpstr>Pilgrim Badges</vt:lpstr>
      <vt:lpstr>PowerPoint Presentation</vt:lpstr>
      <vt:lpstr>PowerPoint Presentation</vt:lpstr>
      <vt:lpstr>PowerPoint Presentation</vt:lpstr>
      <vt:lpstr>PowerPoint Presentation</vt:lpstr>
      <vt:lpstr>Labyrinth Tile</vt:lpstr>
      <vt:lpstr>PowerPoint Presentation</vt:lpstr>
      <vt:lpstr>What is a labyrinth?​</vt:lpstr>
      <vt:lpstr>What could you include in your school tile?</vt:lpstr>
      <vt:lpstr>Complete the ‘My School, My Journey’ worksheet</vt:lpstr>
      <vt:lpstr>Once your idea sheets are finished, spread them out for the whole class to see. Look at what everyone has drawn. What themes and ideas do you like best? </vt:lpstr>
      <vt:lpstr>The next step. In a smaller group start to develop ideas from the class sketches and discussions. Consider what images and ideas you want on your tile, including layout and colour schemes.  ​</vt:lpstr>
      <vt:lpstr>Lightly sketch your final design onto the tile and begin to paint. It may take a few layers of paint to make the colours stand out on your tile. </vt:lpstr>
      <vt:lpstr>Blackford CofE Primary Schools final tiles. </vt:lpstr>
      <vt:lpstr>The Labyrinth will be displayed in Carlisle Cathedral’s Fratry Hall.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Pilgrimages</dc:title>
  <dc:creator>Heritage Learning</dc:creator>
  <cp:lastModifiedBy>Morven Anson</cp:lastModifiedBy>
  <cp:revision>44</cp:revision>
  <dcterms:created xsi:type="dcterms:W3CDTF">2022-01-11T09:53:55Z</dcterms:created>
  <dcterms:modified xsi:type="dcterms:W3CDTF">2022-02-23T16:29:52Z</dcterms:modified>
</cp:coreProperties>
</file>