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8" r:id="rId3"/>
    <p:sldId id="277" r:id="rId4"/>
    <p:sldId id="258" r:id="rId5"/>
    <p:sldId id="276" r:id="rId6"/>
    <p:sldId id="262" r:id="rId7"/>
    <p:sldId id="281" r:id="rId8"/>
    <p:sldId id="279" r:id="rId9"/>
    <p:sldId id="264" r:id="rId10"/>
    <p:sldId id="282" r:id="rId11"/>
    <p:sldId id="283" r:id="rId12"/>
    <p:sldId id="292" r:id="rId13"/>
    <p:sldId id="269" r:id="rId14"/>
    <p:sldId id="268" r:id="rId15"/>
    <p:sldId id="267" r:id="rId16"/>
    <p:sldId id="289" r:id="rId17"/>
    <p:sldId id="290" r:id="rId18"/>
    <p:sldId id="291" r:id="rId19"/>
    <p:sldId id="284" r:id="rId20"/>
    <p:sldId id="285" r:id="rId21"/>
    <p:sldId id="287" r:id="rId22"/>
    <p:sldId id="288" r:id="rId23"/>
    <p:sldId id="286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2/23/2022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2/23/2022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2/23/2022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2/23/2022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museum.org/collection/object/H_1856-0701-2106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museum.org/collection/object/H_2001-0702-7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ahistoryoftheworld/objects/nMwqDkEfSV6DUUEldDLCXA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museum.org/collection/object/H_1856-0701-2096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16600" dirty="0"/>
              <a:t>Pilgrimages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5193544"/>
            <a:ext cx="3956858" cy="16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5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0824" y="1221971"/>
            <a:ext cx="6907874" cy="473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Labyrinths have been used in many cultures throughout history. The first Christian example of a Labyrinth was in a church in 4</a:t>
            </a:r>
            <a:r>
              <a:rPr lang="en-GB" sz="2400" baseline="300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24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Century Algeria.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2400" dirty="0"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Unlike a maze, a labyrinth has one entrance and one route to and from the centre.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2400" dirty="0"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Labyrinths were used as a substitute to pilgrimage, especially for those who were unable to make the long and often dangerous journeys to holy sites around the world.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8090" y="333279"/>
            <a:ext cx="7697067" cy="8055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Labyrinths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7" y="1023444"/>
            <a:ext cx="3957874" cy="45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23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090" y="1522416"/>
            <a:ext cx="6907874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28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labyrinth can symbolise a Christians pilgrimage throughout their faith and their journey to God. People walk labyrinths for many different reasons for example as a space for prayer, self-reflection or reducing stress.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2800" dirty="0"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28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Walking a labyrinth is sometimes described as walking the ‘inward-outward’ path.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8090" y="333279"/>
            <a:ext cx="7697067" cy="8055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Labyrinths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1844" r="3897" b="4812"/>
          <a:stretch/>
        </p:blipFill>
        <p:spPr>
          <a:xfrm>
            <a:off x="7801555" y="2036219"/>
            <a:ext cx="4390445" cy="236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9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Pilgrimage Routes</a:t>
            </a:r>
          </a:p>
        </p:txBody>
      </p:sp>
    </p:spTree>
    <p:extLst>
      <p:ext uri="{BB962C8B-B14F-4D97-AF65-F5344CB8AC3E}">
        <p14:creationId xmlns:p14="http://schemas.microsoft.com/office/powerpoint/2010/main" val="411556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97" y="5258007"/>
            <a:ext cx="10780776" cy="613283"/>
          </a:xfrm>
        </p:spPr>
        <p:txBody>
          <a:bodyPr/>
          <a:lstStyle/>
          <a:p>
            <a:r>
              <a:rPr lang="en-GB" dirty="0">
                <a:latin typeface="Gill Sans" panose="020B0502020104020203" pitchFamily="34" charset="0"/>
              </a:rPr>
              <a:t>Cumbrian Cistercian Way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6778" y="5843231"/>
            <a:ext cx="9229344" cy="533400"/>
          </a:xfrm>
        </p:spPr>
        <p:txBody>
          <a:bodyPr>
            <a:noAutofit/>
          </a:bodyPr>
          <a:lstStyle/>
          <a:p>
            <a:r>
              <a:rPr lang="en-GB" sz="2000" dirty="0">
                <a:latin typeface="Gill Sans" panose="020B0502020104020203" pitchFamily="34" charset="0"/>
              </a:rPr>
              <a:t>From Piel Castle (Barrow-in-Furness) to Cartmel Priory. </a:t>
            </a:r>
          </a:p>
          <a:p>
            <a:r>
              <a:rPr lang="en-GB" sz="2000" dirty="0">
                <a:latin typeface="Gill Sans" panose="020B0502020104020203" pitchFamily="34" charset="0"/>
              </a:rPr>
              <a:t>Walking distance: 25 miles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2" b="115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526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23" y="5296452"/>
            <a:ext cx="10780776" cy="613283"/>
          </a:xfrm>
        </p:spPr>
        <p:txBody>
          <a:bodyPr/>
          <a:lstStyle/>
          <a:p>
            <a:r>
              <a:rPr lang="en-GB" dirty="0">
                <a:latin typeface="Gill Sans" panose="020B0502020104020203" pitchFamily="34" charset="0"/>
              </a:rPr>
              <a:t>St Bega’s Way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latin typeface="Gill Sans" panose="020B0502020104020203" pitchFamily="34" charset="0"/>
              </a:rPr>
              <a:t>From St Bees to St Bega (Bassenthwaite, Cumbria)</a:t>
            </a:r>
          </a:p>
          <a:p>
            <a:r>
              <a:rPr lang="en-GB" sz="2000" dirty="0">
                <a:latin typeface="Gill Sans" panose="020B0502020104020203" pitchFamily="34" charset="0"/>
              </a:rPr>
              <a:t>Walking distance: 36 miles.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b="197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250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330952"/>
          </a:xfrm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5313702"/>
            <a:ext cx="10780776" cy="613283"/>
          </a:xfrm>
        </p:spPr>
        <p:txBody>
          <a:bodyPr/>
          <a:lstStyle/>
          <a:p>
            <a:r>
              <a:rPr lang="en-GB" dirty="0">
                <a:latin typeface="Gill Sans" panose="020B0502020104020203" pitchFamily="34" charset="0"/>
              </a:rPr>
              <a:t>St Ninian’s Way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26985"/>
            <a:ext cx="9229344" cy="533400"/>
          </a:xfrm>
        </p:spPr>
        <p:txBody>
          <a:bodyPr>
            <a:noAutofit/>
          </a:bodyPr>
          <a:lstStyle/>
          <a:p>
            <a:r>
              <a:rPr lang="en-GB" sz="2000" dirty="0">
                <a:latin typeface="Gill Sans" panose="020B0502020104020203" pitchFamily="34" charset="0"/>
              </a:rPr>
              <a:t>From Carlisle Cathedral to Queensferry (Edinburgh)</a:t>
            </a:r>
          </a:p>
          <a:p>
            <a:r>
              <a:rPr lang="en-GB" sz="2000" dirty="0">
                <a:latin typeface="Gill Sans" panose="020B0502020104020203" pitchFamily="34" charset="0"/>
              </a:rPr>
              <a:t>Walking distance: 250 miles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"/>
          <a:stretch/>
        </p:blipFill>
        <p:spPr>
          <a:xfrm>
            <a:off x="1493518" y="-14601"/>
            <a:ext cx="8972205" cy="53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91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190" y="1593427"/>
            <a:ext cx="10782300" cy="3352800"/>
          </a:xfrm>
        </p:spPr>
        <p:txBody>
          <a:bodyPr/>
          <a:lstStyle/>
          <a:p>
            <a:r>
              <a:rPr lang="en-GB" dirty="0"/>
              <a:t>What is the difference between a pilgrimage and a holiday?</a:t>
            </a:r>
          </a:p>
        </p:txBody>
      </p:sp>
    </p:spTree>
    <p:extLst>
      <p:ext uri="{BB962C8B-B14F-4D97-AF65-F5344CB8AC3E}">
        <p14:creationId xmlns:p14="http://schemas.microsoft.com/office/powerpoint/2010/main" val="230116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27" y="2026564"/>
            <a:ext cx="10782300" cy="335280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difference between a physical and spiritual journey?</a:t>
            </a:r>
          </a:p>
        </p:txBody>
      </p:sp>
    </p:spTree>
    <p:extLst>
      <p:ext uri="{BB962C8B-B14F-4D97-AF65-F5344CB8AC3E}">
        <p14:creationId xmlns:p14="http://schemas.microsoft.com/office/powerpoint/2010/main" val="4323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27" y="2026564"/>
            <a:ext cx="10782300" cy="335280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has pilgrimage changed from 4</a:t>
            </a:r>
            <a:r>
              <a:rPr lang="en-GB" baseline="300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century to present day?</a:t>
            </a:r>
            <a:endParaRPr lang="en-GB" sz="8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335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Gill Sans" panose="020B0502020104020203" pitchFamily="34" charset="0"/>
              </a:rPr>
              <a:t>Pilgrim Badges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Gill Sans" panose="020B0502020104020203" pitchFamily="34" charset="0"/>
              </a:rPr>
              <a:t>Examples of Pilgrim Badges.</a:t>
            </a:r>
          </a:p>
        </p:txBody>
      </p:sp>
    </p:spTree>
    <p:extLst>
      <p:ext uri="{BB962C8B-B14F-4D97-AF65-F5344CB8AC3E}">
        <p14:creationId xmlns:p14="http://schemas.microsoft.com/office/powerpoint/2010/main" val="429355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46169" y="1571105"/>
            <a:ext cx="9243752" cy="21031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>
                <a:latin typeface="Gill Sans" panose="020B0502020104020203" pitchFamily="34" charset="0"/>
              </a:rPr>
              <a:t>What is a Journey?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t="52796" r="52441" b="20864"/>
          <a:stretch/>
        </p:blipFill>
        <p:spPr>
          <a:xfrm>
            <a:off x="552771" y="3865418"/>
            <a:ext cx="1550349" cy="1296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1" t="17430" b="50344"/>
          <a:stretch/>
        </p:blipFill>
        <p:spPr>
          <a:xfrm>
            <a:off x="6708371" y="3834796"/>
            <a:ext cx="1320338" cy="1327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t="20423" r="48832" b="50000"/>
          <a:stretch/>
        </p:blipFill>
        <p:spPr>
          <a:xfrm>
            <a:off x="2370027" y="3706036"/>
            <a:ext cx="1608306" cy="1456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851" r="43093" b="81196"/>
          <a:stretch/>
        </p:blipFill>
        <p:spPr>
          <a:xfrm>
            <a:off x="4321940" y="4115693"/>
            <a:ext cx="1895980" cy="1046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6" t="50883"/>
          <a:stretch/>
        </p:blipFill>
        <p:spPr>
          <a:xfrm>
            <a:off x="9672549" y="2864621"/>
            <a:ext cx="1704110" cy="277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30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9067" y="1050483"/>
            <a:ext cx="5751179" cy="37673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222222"/>
                </a:solidFill>
                <a:latin typeface="Gill Sans" panose="020B0502020104020203" pitchFamily="34" charset="0"/>
              </a:rPr>
              <a:t>This scallop shell badge is a symbol of St James and associated with the pilgrimage to Santiago De Compostela.</a:t>
            </a:r>
          </a:p>
          <a:p>
            <a:endParaRPr lang="en-GB" dirty="0">
              <a:solidFill>
                <a:srgbClr val="222222"/>
              </a:solidFill>
              <a:latin typeface="Gill Sans" panose="020B0502020104020203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222222"/>
                </a:solidFill>
                <a:latin typeface="Gill Sans" panose="020B0502020104020203" pitchFamily="34" charset="0"/>
              </a:rPr>
              <a:t>Made in Spain and found in London. </a:t>
            </a:r>
          </a:p>
          <a:p>
            <a:endParaRPr lang="en-GB" dirty="0">
              <a:solidFill>
                <a:srgbClr val="222222"/>
              </a:solidFill>
              <a:latin typeface="Gill Sans" panose="020B0502020104020203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222222"/>
                </a:solidFill>
                <a:latin typeface="Gill Sans" panose="020B0502020104020203" pitchFamily="34" charset="0"/>
              </a:rPr>
              <a:t>Likely from the 12</a:t>
            </a:r>
            <a:r>
              <a:rPr lang="en-GB" baseline="30000" dirty="0">
                <a:solidFill>
                  <a:srgbClr val="222222"/>
                </a:solidFill>
                <a:latin typeface="Gill Sans" panose="020B0502020104020203" pitchFamily="34" charset="0"/>
              </a:rPr>
              <a:t>th</a:t>
            </a:r>
            <a:r>
              <a:rPr lang="en-GB" dirty="0">
                <a:solidFill>
                  <a:srgbClr val="222222"/>
                </a:solidFill>
                <a:latin typeface="Gill Sans" panose="020B0502020104020203" pitchFamily="34" charset="0"/>
              </a:rPr>
              <a:t>-16</a:t>
            </a:r>
            <a:r>
              <a:rPr lang="en-GB" baseline="30000" dirty="0">
                <a:solidFill>
                  <a:srgbClr val="222222"/>
                </a:solidFill>
                <a:latin typeface="Gill Sans" panose="020B0502020104020203" pitchFamily="34" charset="0"/>
              </a:rPr>
              <a:t>th</a:t>
            </a:r>
            <a:r>
              <a:rPr lang="en-GB" dirty="0">
                <a:solidFill>
                  <a:srgbClr val="222222"/>
                </a:solidFill>
                <a:latin typeface="Gill Sans" panose="020B0502020104020203" pitchFamily="34" charset="0"/>
              </a:rPr>
              <a:t> Century. </a:t>
            </a:r>
          </a:p>
          <a:p>
            <a:endParaRPr lang="en-GB" dirty="0">
              <a:solidFill>
                <a:srgbClr val="222222"/>
              </a:solidFill>
              <a:latin typeface="Gill Sans" panose="020B0502020104020203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222222"/>
                </a:solidFill>
                <a:latin typeface="Gill Sans" panose="020B0502020104020203" pitchFamily="34" charset="0"/>
              </a:rPr>
              <a:t>The Universal sign of pilgrimage. </a:t>
            </a:r>
            <a:endParaRPr lang="en-US" altLang="en-US" dirty="0">
              <a:latin typeface="Gill Sans" panose="020B0502020104020203" pitchFamily="34" charset="0"/>
            </a:endParaRPr>
          </a:p>
          <a:p>
            <a:endParaRPr lang="en-GB" dirty="0">
              <a:latin typeface="Gill Sans" panose="020B0502020104020203" pitchFamily="34" charset="0"/>
            </a:endParaRPr>
          </a:p>
          <a:p>
            <a:endParaRPr lang="en-GB" dirty="0">
              <a:latin typeface="Gill Sans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9" t="8551" r="29008" b="10688"/>
          <a:stretch/>
        </p:blipFill>
        <p:spPr>
          <a:xfrm>
            <a:off x="718294" y="952873"/>
            <a:ext cx="4194529" cy="4169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294" y="5197445"/>
            <a:ext cx="443899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Gill Sans" panose="020B0502020104020203" pitchFamily="34" charset="0"/>
              </a:rPr>
              <a:t>© British Museum</a:t>
            </a:r>
          </a:p>
          <a:p>
            <a:r>
              <a:rPr lang="en-GB" sz="1000" dirty="0">
                <a:latin typeface="Gill Sans" panose="020B0502020104020203" pitchFamily="34" charset="0"/>
                <a:hlinkClick r:id="rId3"/>
              </a:rPr>
              <a:t>https://www.britishmuseum.org/collection/object/H_1856-0701-2106</a:t>
            </a:r>
            <a:r>
              <a:rPr lang="en-GB" sz="1000" dirty="0">
                <a:latin typeface="Gill Sans" panose="020B05020201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65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0551" y="461651"/>
            <a:ext cx="5934059" cy="3767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Gill Sans" panose="020B0502020104020203" pitchFamily="34" charset="0"/>
              </a:rPr>
              <a:t>Date: 1425-1475</a:t>
            </a:r>
          </a:p>
          <a:p>
            <a:pPr marL="0" indent="0">
              <a:buNone/>
            </a:pPr>
            <a:r>
              <a:rPr lang="en-GB" dirty="0">
                <a:latin typeface="Gill Sans" panose="020B0502020104020203" pitchFamily="34" charset="0"/>
              </a:rPr>
              <a:t>Location: England</a:t>
            </a:r>
          </a:p>
          <a:p>
            <a:endParaRPr lang="en-GB" dirty="0">
              <a:latin typeface="Gill Sans" panose="020B05020201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Gill Sans" panose="020B0502020104020203" pitchFamily="34" charset="0"/>
              </a:rPr>
              <a:t>From the Shrine of St Thomas Becket at Canterbury Cathedral. </a:t>
            </a:r>
          </a:p>
          <a:p>
            <a:endParaRPr lang="en-GB" dirty="0">
              <a:latin typeface="Gill Sans" panose="020B05020201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Gill Sans" panose="020B0502020104020203" pitchFamily="34" charset="0"/>
              </a:rPr>
              <a:t>An altar was set up on the precise spot where Becket was killed and the weapon itself was shown there.</a:t>
            </a:r>
          </a:p>
          <a:p>
            <a:endParaRPr lang="en-GB" dirty="0">
              <a:latin typeface="Gill Sans" panose="020B05020201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Gill Sans" panose="020B0502020104020203" pitchFamily="34" charset="0"/>
              </a:rPr>
              <a:t>These pilgrim badge swords were popular in the 14</a:t>
            </a:r>
            <a:r>
              <a:rPr lang="en-GB" baseline="30000" dirty="0">
                <a:latin typeface="Gill Sans" panose="020B0502020104020203" pitchFamily="34" charset="0"/>
              </a:rPr>
              <a:t>th</a:t>
            </a:r>
            <a:r>
              <a:rPr lang="en-GB" dirty="0">
                <a:latin typeface="Gill Sans" panose="020B0502020104020203" pitchFamily="34" charset="0"/>
              </a:rPr>
              <a:t> and 15</a:t>
            </a:r>
            <a:r>
              <a:rPr lang="en-GB" baseline="30000" dirty="0">
                <a:latin typeface="Gill Sans" panose="020B0502020104020203" pitchFamily="34" charset="0"/>
              </a:rPr>
              <a:t>th</a:t>
            </a:r>
            <a:r>
              <a:rPr lang="en-GB" dirty="0">
                <a:latin typeface="Gill Sans" panose="020B0502020104020203" pitchFamily="34" charset="0"/>
              </a:rPr>
              <a:t> Century.  </a:t>
            </a:r>
          </a:p>
          <a:p>
            <a:endParaRPr lang="en-GB" dirty="0">
              <a:latin typeface="Gill Sans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0" t="10230" r="38408" b="9557"/>
          <a:stretch/>
        </p:blipFill>
        <p:spPr>
          <a:xfrm>
            <a:off x="752029" y="335476"/>
            <a:ext cx="3742421" cy="57848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2029" y="5889538"/>
            <a:ext cx="3055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latin typeface="Gill Sans" panose="020B0502020104020203" pitchFamily="34" charset="0"/>
                <a:hlinkClick r:id="rId3"/>
              </a:rPr>
              <a:t>https://www.britishmuseum.org/collection/object/H_2001-0702-7</a:t>
            </a:r>
            <a:r>
              <a:rPr lang="en-GB" sz="800" dirty="0">
                <a:latin typeface="Gill Sans" panose="020B0502020104020203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029" y="5702263"/>
            <a:ext cx="271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Gill Sans" panose="020B0502020104020203" pitchFamily="34" charset="0"/>
              </a:rPr>
              <a:t>© British Museum</a:t>
            </a:r>
          </a:p>
        </p:txBody>
      </p:sp>
    </p:spTree>
    <p:extLst>
      <p:ext uri="{BB962C8B-B14F-4D97-AF65-F5344CB8AC3E}">
        <p14:creationId xmlns:p14="http://schemas.microsoft.com/office/powerpoint/2010/main" val="34643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2901" y="679485"/>
            <a:ext cx="5651426" cy="4809991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4900" dirty="0">
                <a:solidFill>
                  <a:schemeClr val="tx1"/>
                </a:solidFill>
                <a:latin typeface="Gill Sans" panose="020B0502020104020203" pitchFamily="34" charset="0"/>
              </a:rPr>
              <a:t>This Pilgrim badge shows the head of John the Baptist.</a:t>
            </a:r>
          </a:p>
          <a:p>
            <a:pPr>
              <a:lnSpc>
                <a:spcPct val="120000"/>
              </a:lnSpc>
            </a:pPr>
            <a:endParaRPr lang="en-GB" sz="4900" dirty="0">
              <a:solidFill>
                <a:schemeClr val="tx1"/>
              </a:solidFill>
              <a:latin typeface="Gill Sans" panose="020B05020201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4900" dirty="0">
                <a:solidFill>
                  <a:schemeClr val="tx1"/>
                </a:solidFill>
                <a:latin typeface="Gill Sans" panose="020B0502020104020203" pitchFamily="34" charset="0"/>
              </a:rPr>
              <a:t>It is likely to have been sold as a souvenir at the Shrine of John the Baptist in Amiens Cathedral in France. </a:t>
            </a:r>
          </a:p>
          <a:p>
            <a:pPr>
              <a:lnSpc>
                <a:spcPct val="120000"/>
              </a:lnSpc>
            </a:pPr>
            <a:endParaRPr lang="en-GB" sz="4900" dirty="0">
              <a:solidFill>
                <a:schemeClr val="tx1"/>
              </a:solidFill>
              <a:latin typeface="Gill Sans" panose="020B05020201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4900" dirty="0">
                <a:solidFill>
                  <a:schemeClr val="tx1"/>
                </a:solidFill>
                <a:latin typeface="Gill Sans" panose="020B0502020104020203" pitchFamily="34" charset="0"/>
              </a:rPr>
              <a:t>The four rings allow people to sew the badge on to a hat or cloak. </a:t>
            </a:r>
          </a:p>
          <a:p>
            <a:pPr>
              <a:lnSpc>
                <a:spcPct val="120000"/>
              </a:lnSpc>
            </a:pPr>
            <a:endParaRPr lang="en-GB" sz="4900" dirty="0">
              <a:solidFill>
                <a:schemeClr val="tx1"/>
              </a:solidFill>
              <a:latin typeface="Gill Sans" panose="020B05020201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4900" dirty="0">
                <a:solidFill>
                  <a:schemeClr val="tx1"/>
                </a:solidFill>
                <a:latin typeface="Gill Sans" panose="020B0502020104020203" pitchFamily="34" charset="0"/>
              </a:rPr>
              <a:t>This badge was found in Perth, Scotland. Perth has the highest number of pilgrim badges found in Scotland.</a:t>
            </a:r>
          </a:p>
          <a:p>
            <a:endParaRPr lang="en-GB" dirty="0">
              <a:solidFill>
                <a:schemeClr val="tx1"/>
              </a:solidFill>
              <a:latin typeface="Gill Sans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3" r="24486"/>
          <a:stretch/>
        </p:blipFill>
        <p:spPr>
          <a:xfrm>
            <a:off x="415636" y="676408"/>
            <a:ext cx="4808731" cy="5094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636" y="5354995"/>
            <a:ext cx="51372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Gill Sans" panose="020B0502020104020203" pitchFamily="34" charset="0"/>
              </a:rPr>
              <a:t>© Perth Museum and Art Gallery</a:t>
            </a:r>
          </a:p>
          <a:p>
            <a:r>
              <a:rPr lang="en-GB" sz="800" dirty="0">
                <a:latin typeface="Gill Sans" panose="020B0502020104020203" pitchFamily="34" charset="0"/>
                <a:hlinkClick r:id="rId3"/>
              </a:rPr>
              <a:t>https://www.bbc.co.uk/ahistoryoftheworld/objects/nMwqDkEfSV6DUUEldDLCXA</a:t>
            </a:r>
            <a:r>
              <a:rPr lang="en-GB" sz="800" dirty="0">
                <a:latin typeface="Gill Sans" panose="020B05020201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6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7265" y="855034"/>
            <a:ext cx="6525491" cy="37673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rgbClr val="000000"/>
                </a:solidFill>
                <a:latin typeface="Gill Sans" panose="020B0502020104020203" pitchFamily="34" charset="0"/>
              </a:rPr>
              <a:t>Date: Early 14</a:t>
            </a:r>
            <a:r>
              <a:rPr lang="en-GB" baseline="30000" dirty="0">
                <a:solidFill>
                  <a:srgbClr val="000000"/>
                </a:solidFill>
                <a:latin typeface="Gill Sans" panose="020B0502020104020203" pitchFamily="34" charset="0"/>
              </a:rPr>
              <a:t>th</a:t>
            </a:r>
            <a:r>
              <a:rPr lang="en-GB" dirty="0">
                <a:solidFill>
                  <a:srgbClr val="000000"/>
                </a:solidFill>
                <a:latin typeface="Gill Sans" panose="020B0502020104020203" pitchFamily="34" charset="0"/>
              </a:rPr>
              <a:t> Century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rgbClr val="000000"/>
                </a:solidFill>
                <a:latin typeface="Gill Sans" panose="020B0502020104020203" pitchFamily="34" charset="0"/>
              </a:rPr>
              <a:t>Location: England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solidFill>
                <a:srgbClr val="000000"/>
              </a:solidFill>
              <a:latin typeface="Gill Sans" panose="020B0502020104020203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GB" dirty="0">
                <a:solidFill>
                  <a:srgbClr val="000000"/>
                </a:solidFill>
                <a:latin typeface="Gill Sans" panose="020B0502020104020203" pitchFamily="34" charset="0"/>
              </a:rPr>
              <a:t>Inscription says ‘mother’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dirty="0">
                <a:solidFill>
                  <a:srgbClr val="000000"/>
                </a:solidFill>
                <a:latin typeface="Gill Sans" panose="020B0502020104020203" pitchFamily="34" charset="0"/>
              </a:rPr>
              <a:t>Two standing figures beneath an arched canopy.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dirty="0">
                <a:solidFill>
                  <a:srgbClr val="000000"/>
                </a:solidFill>
                <a:latin typeface="Gill Sans" panose="020B0502020104020203" pitchFamily="34" charset="0"/>
              </a:rPr>
              <a:t>The woman is wearing a crown, her right hand extended out whilst her left hand is holding a stick/rope.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dirty="0">
                <a:solidFill>
                  <a:srgbClr val="000000"/>
                </a:solidFill>
                <a:latin typeface="Gill Sans" panose="020B0502020104020203" pitchFamily="34" charset="0"/>
              </a:rPr>
              <a:t>The man leans towards her with his arms outstretched. </a:t>
            </a:r>
          </a:p>
          <a:p>
            <a:endParaRPr lang="en-GB" dirty="0">
              <a:latin typeface="Gill Sans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7" t="10809" r="35837" b="11822"/>
          <a:stretch/>
        </p:blipFill>
        <p:spPr>
          <a:xfrm>
            <a:off x="781338" y="92209"/>
            <a:ext cx="3907040" cy="56753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6011" y="5959885"/>
            <a:ext cx="35629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Gill Sans" panose="020B0502020104020203" pitchFamily="34" charset="0"/>
                <a:hlinkClick r:id="rId3"/>
              </a:rPr>
              <a:t>https://www.britishmuseum.org/collection/object/H_1856-0701-2096</a:t>
            </a:r>
            <a:r>
              <a:rPr lang="en-GB" sz="900" dirty="0">
                <a:latin typeface="Gill Sans" panose="020B0502020104020203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7640" y="5742037"/>
            <a:ext cx="271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Gill Sans" panose="020B0502020104020203" pitchFamily="34" charset="0"/>
              </a:rPr>
              <a:t>© British Museum</a:t>
            </a:r>
          </a:p>
        </p:txBody>
      </p:sp>
    </p:spTree>
    <p:extLst>
      <p:ext uri="{BB962C8B-B14F-4D97-AF65-F5344CB8AC3E}">
        <p14:creationId xmlns:p14="http://schemas.microsoft.com/office/powerpoint/2010/main" val="410387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Labyrinth Tile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804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313" y="1127760"/>
            <a:ext cx="6096000" cy="457200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GB" dirty="0"/>
              <a:t>Carlisle Cathedral is celebrating its 900 year centenary this year! And we would like your school to help to create a HUGE labyrinth.</a:t>
            </a:r>
            <a:r>
              <a:rPr lang="en-US" dirty="0"/>
              <a:t>​</a:t>
            </a:r>
          </a:p>
          <a:p>
            <a:pPr fontAlgn="base"/>
            <a:r>
              <a:rPr lang="en-GB" dirty="0"/>
              <a:t>The labyrinth will be used in the celebrations; many children will make the journey through it and lots of visitors will see it too. </a:t>
            </a:r>
            <a:r>
              <a:rPr lang="en-US" dirty="0"/>
              <a:t>​</a:t>
            </a:r>
          </a:p>
          <a:p>
            <a:pPr fontAlgn="base"/>
            <a:r>
              <a:rPr lang="en-GB" dirty="0"/>
              <a:t>Your School Tile….What will you include to make children from other schools and visitors know that this tile was created by You?!</a:t>
            </a:r>
            <a:r>
              <a:rPr lang="en-US" dirty="0"/>
              <a:t>​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24" y="839016"/>
            <a:ext cx="3239193" cy="48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88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labyrinth?​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1674" r="8030" b="3636"/>
          <a:stretch/>
        </p:blipFill>
        <p:spPr>
          <a:xfrm>
            <a:off x="649224" y="731518"/>
            <a:ext cx="6574536" cy="4099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5" y="731518"/>
            <a:ext cx="3624350" cy="4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88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6465" y="1913882"/>
            <a:ext cx="3383280" cy="1920240"/>
          </a:xfrm>
        </p:spPr>
        <p:txBody>
          <a:bodyPr/>
          <a:lstStyle/>
          <a:p>
            <a:r>
              <a:rPr lang="en-GB" dirty="0"/>
              <a:t>What could you include in your school tile?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189" y="1235825"/>
            <a:ext cx="6096000" cy="4572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School Badge 		Values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Motto	Locations and Journeys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Environment 		School 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32" y="4154014"/>
            <a:ext cx="3234180" cy="27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42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 the ‘My School, My Journey’ worksheet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Include lots of drawings and colour.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4" r="33604"/>
          <a:stretch>
            <a:fillRect/>
          </a:stretch>
        </p:blipFill>
        <p:spPr>
          <a:xfrm rot="5400000">
            <a:off x="3430588" y="-3430588"/>
            <a:ext cx="5330825" cy="12192001"/>
          </a:xfrm>
        </p:spPr>
      </p:pic>
    </p:spTree>
    <p:extLst>
      <p:ext uri="{BB962C8B-B14F-4D97-AF65-F5344CB8AC3E}">
        <p14:creationId xmlns:p14="http://schemas.microsoft.com/office/powerpoint/2010/main" val="2356474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035" y="2606966"/>
            <a:ext cx="5428211" cy="613283"/>
          </a:xfrm>
        </p:spPr>
        <p:txBody>
          <a:bodyPr>
            <a:normAutofit fontScale="90000"/>
          </a:bodyPr>
          <a:lstStyle/>
          <a:p>
            <a:r>
              <a:rPr lang="en-GB" dirty="0"/>
              <a:t>Once your idea sheets are finished, spread them out for the whole class to see. Look at what everyone has drawn. What themes and ideas do you like best?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0176" y="3573858"/>
            <a:ext cx="4789424" cy="533400"/>
          </a:xfrm>
        </p:spPr>
        <p:txBody>
          <a:bodyPr/>
          <a:lstStyle/>
          <a:p>
            <a:r>
              <a:rPr lang="en-GB" dirty="0"/>
              <a:t>Remember, this is about what is unique about your school.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73" y="1150852"/>
            <a:ext cx="5774575" cy="43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3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7091" y="1021731"/>
            <a:ext cx="3383280" cy="691910"/>
          </a:xfrm>
        </p:spPr>
        <p:txBody>
          <a:bodyPr/>
          <a:lstStyle/>
          <a:p>
            <a:r>
              <a:rPr lang="en-GB" dirty="0">
                <a:latin typeface="Gill Sans" panose="020B0502020104020203" pitchFamily="34" charset="0"/>
              </a:rPr>
              <a:t>Definition 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897091" y="2279132"/>
            <a:ext cx="3973484" cy="31269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Gill Sans" panose="020B0502020104020203" pitchFamily="34" charset="0"/>
              </a:rPr>
              <a:t>‘A special journey made by a pilgrim’</a:t>
            </a:r>
          </a:p>
          <a:p>
            <a:pPr algn="ctr"/>
            <a:endParaRPr lang="en-GB" sz="2800" dirty="0">
              <a:latin typeface="Gill Sans" panose="020B0502020104020203" pitchFamily="34" charset="0"/>
            </a:endParaRPr>
          </a:p>
          <a:p>
            <a:r>
              <a:rPr lang="en-GB" sz="2800" dirty="0">
                <a:latin typeface="Gill Sans" panose="020B0502020104020203" pitchFamily="34" charset="0"/>
              </a:rPr>
              <a:t>‘a visit to a place that is considered special, where you go to show your respect’ </a:t>
            </a:r>
          </a:p>
          <a:p>
            <a:r>
              <a:rPr lang="en-GB" i="1" dirty="0">
                <a:latin typeface="Gill Sans" panose="020B0502020104020203" pitchFamily="34" charset="0"/>
              </a:rPr>
              <a:t>Cambridge Dictionary</a:t>
            </a:r>
          </a:p>
          <a:p>
            <a:pPr algn="ctr"/>
            <a:endParaRPr lang="en-GB" dirty="0">
              <a:latin typeface="Gill Sans" panose="020B05020201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9159" y="2004586"/>
            <a:ext cx="6516660" cy="8388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>
                <a:latin typeface="Gill Sans" panose="020B0502020104020203" pitchFamily="34" charset="0"/>
              </a:rPr>
              <a:t>What is a </a:t>
            </a:r>
          </a:p>
          <a:p>
            <a:r>
              <a:rPr lang="en-GB" sz="8000" b="1" dirty="0">
                <a:latin typeface="Gill Sans" panose="020B0502020104020203" pitchFamily="34" charset="0"/>
              </a:rPr>
              <a:t>Pilgrimage?</a:t>
            </a:r>
          </a:p>
        </p:txBody>
      </p:sp>
    </p:spTree>
    <p:extLst>
      <p:ext uri="{BB962C8B-B14F-4D97-AF65-F5344CB8AC3E}">
        <p14:creationId xmlns:p14="http://schemas.microsoft.com/office/powerpoint/2010/main" val="171865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next step. In a smaller group start to develop ideas from the class sketches and discussions. Consider what images and ideas you want on your tile, including layout and colour schemes.  ​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86" y="765754"/>
            <a:ext cx="4511501" cy="3383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7511" y="763734"/>
            <a:ext cx="4513811" cy="3385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7167" y="764369"/>
            <a:ext cx="4518893" cy="33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71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846" y="5767801"/>
            <a:ext cx="10780776" cy="613283"/>
          </a:xfrm>
        </p:spPr>
        <p:txBody>
          <a:bodyPr>
            <a:normAutofit fontScale="90000"/>
          </a:bodyPr>
          <a:lstStyle/>
          <a:p>
            <a:r>
              <a:rPr lang="en-GB" dirty="0"/>
              <a:t>Lightly sketch your final design onto the tile and begin to paint. It may take a few layers of paint to make the colours stand out on your tile.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20" y="1000644"/>
            <a:ext cx="4414058" cy="3310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56" y="448887"/>
            <a:ext cx="3310544" cy="4414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55" y="448887"/>
            <a:ext cx="3310544" cy="44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2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5151967"/>
            <a:ext cx="10780776" cy="613283"/>
          </a:xfrm>
        </p:spPr>
        <p:txBody>
          <a:bodyPr/>
          <a:lstStyle/>
          <a:p>
            <a:r>
              <a:rPr lang="en-GB" dirty="0"/>
              <a:t>Blackford CofE Primary Schools final tiles.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Remember, your tile can look very different to this. It is about what is unique to your school!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656" y="201340"/>
            <a:ext cx="4806142" cy="4806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5465" y="205593"/>
            <a:ext cx="4801889" cy="48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62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2163" y="2902269"/>
            <a:ext cx="3166318" cy="613283"/>
          </a:xfrm>
        </p:spPr>
        <p:txBody>
          <a:bodyPr>
            <a:normAutofit fontScale="90000"/>
          </a:bodyPr>
          <a:lstStyle/>
          <a:p>
            <a:r>
              <a:rPr lang="en-GB" dirty="0"/>
              <a:t>The Labyrinth will be displayed in Carlisle Cathedral’s Fratry Hall.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29939"/>
          <a:stretch/>
        </p:blipFill>
        <p:spPr>
          <a:xfrm rot="5400000">
            <a:off x="1499358" y="-94642"/>
            <a:ext cx="4626063" cy="647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2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2780" y="424718"/>
            <a:ext cx="10772775" cy="8388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Christians and Pilgrimages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7556" y="1443303"/>
            <a:ext cx="11100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latin typeface="Gill Sans" panose="020B0502020104020203" pitchFamily="34" charset="0"/>
              </a:rPr>
              <a:t>For Christians a pilgrimage means a journey that has religious or spiritual significance.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3" b="15429"/>
          <a:stretch/>
        </p:blipFill>
        <p:spPr>
          <a:xfrm>
            <a:off x="8845522" y="2500745"/>
            <a:ext cx="986848" cy="1330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4" t="4687" r="13967" b="25385"/>
          <a:stretch/>
        </p:blipFill>
        <p:spPr>
          <a:xfrm>
            <a:off x="1445794" y="2698172"/>
            <a:ext cx="1355451" cy="1203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3" t="5468" r="47112" b="32709"/>
          <a:stretch/>
        </p:blipFill>
        <p:spPr>
          <a:xfrm>
            <a:off x="4857295" y="2429394"/>
            <a:ext cx="1676826" cy="147273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067317" y="3902132"/>
            <a:ext cx="2640159" cy="8388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/>
              <a:t>Connect with God and other Christians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605768" y="4001884"/>
            <a:ext cx="2640159" cy="8388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/>
              <a:t>Visiting sacred sites such as churches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144219" y="3902130"/>
            <a:ext cx="3061336" cy="8388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200" dirty="0">
                <a:latin typeface="Gill Sans" panose="020B0502020104020203" pitchFamily="34" charset="0"/>
              </a:rPr>
              <a:t>A person on a pilgrimage is called a pilgrim</a:t>
            </a:r>
          </a:p>
        </p:txBody>
      </p:sp>
    </p:spTree>
    <p:extLst>
      <p:ext uri="{BB962C8B-B14F-4D97-AF65-F5344CB8AC3E}">
        <p14:creationId xmlns:p14="http://schemas.microsoft.com/office/powerpoint/2010/main" val="122220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49654" y="272204"/>
            <a:ext cx="10772775" cy="1024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  <a:latin typeface="Gill Sans" panose="020B0502020104020203" pitchFamily="34" charset="0"/>
              </a:rPr>
              <a:t>Where could you go on a pilgrimage?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41093" y="1589776"/>
            <a:ext cx="6653412" cy="27494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>
                <a:latin typeface="Gill Sans" panose="020B0502020104020203" pitchFamily="34" charset="0"/>
              </a:rPr>
              <a:t>The first Christian pilgrimages were to important places that Jesus visited. These places are mentioned in the Bible. </a:t>
            </a:r>
          </a:p>
          <a:p>
            <a:endParaRPr lang="en-GB" dirty="0">
              <a:latin typeface="Gill Sans" panose="020B0502020104020203" pitchFamily="34" charset="0"/>
            </a:endParaRPr>
          </a:p>
          <a:p>
            <a:r>
              <a:rPr lang="en-GB" dirty="0">
                <a:latin typeface="Gill Sans" panose="020B0502020104020203" pitchFamily="34" charset="0"/>
              </a:rPr>
              <a:t>Pilgrimage sites were also connected to places related to Saints and Miracles.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t="17490" r="13911" b="17695"/>
          <a:stretch/>
        </p:blipFill>
        <p:spPr>
          <a:xfrm>
            <a:off x="2660073" y="4110646"/>
            <a:ext cx="1945177" cy="2431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2" t="13389" r="13104" b="20290"/>
          <a:stretch/>
        </p:blipFill>
        <p:spPr>
          <a:xfrm>
            <a:off x="8802705" y="1502528"/>
            <a:ext cx="2801861" cy="31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0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37" y="298027"/>
            <a:ext cx="10780776" cy="613283"/>
          </a:xfrm>
        </p:spPr>
        <p:txBody>
          <a:bodyPr/>
          <a:lstStyle/>
          <a:p>
            <a:r>
              <a:rPr lang="en-GB" dirty="0"/>
              <a:t>Popular pilgrim places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9087" y="4572158"/>
            <a:ext cx="2490492" cy="533400"/>
          </a:xfrm>
        </p:spPr>
        <p:txBody>
          <a:bodyPr>
            <a:noAutofit/>
          </a:bodyPr>
          <a:lstStyle/>
          <a:p>
            <a:r>
              <a:rPr lang="en-GB" sz="1600" b="1" dirty="0">
                <a:latin typeface="Gill Sans" panose="020B0502020104020203" pitchFamily="34" charset="0"/>
              </a:rPr>
              <a:t>Canterbury Cathedral</a:t>
            </a:r>
          </a:p>
          <a:p>
            <a:r>
              <a:rPr lang="en-GB" sz="1600" b="1" dirty="0">
                <a:latin typeface="Gill Sans" panose="020B0502020104020203" pitchFamily="34" charset="0"/>
              </a:rPr>
              <a:t>England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/>
          <a:stretch/>
        </p:blipFill>
        <p:spPr>
          <a:xfrm>
            <a:off x="-1" y="1270353"/>
            <a:ext cx="4301382" cy="3010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r="17269"/>
          <a:stretch/>
        </p:blipFill>
        <p:spPr>
          <a:xfrm>
            <a:off x="8063346" y="1270351"/>
            <a:ext cx="4138232" cy="3033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r="7061"/>
          <a:stretch/>
        </p:blipFill>
        <p:spPr>
          <a:xfrm>
            <a:off x="3682538" y="1270352"/>
            <a:ext cx="4499387" cy="3033397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3973067" y="4572158"/>
            <a:ext cx="3624765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300"/>
              </a:spcBef>
              <a:buFont typeface="Arial" pitchFamily="34" charset="0"/>
              <a:buNone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latin typeface="Gill Sans" panose="020B0502020104020203" pitchFamily="34" charset="0"/>
              </a:rPr>
              <a:t>Santiago de Compostela Cathedral</a:t>
            </a:r>
          </a:p>
          <a:p>
            <a:r>
              <a:rPr lang="en-GB" sz="1600" b="1" dirty="0">
                <a:latin typeface="Gill Sans" panose="020B0502020104020203" pitchFamily="34" charset="0"/>
              </a:rPr>
              <a:t>Spain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8181925" y="4572158"/>
            <a:ext cx="3362208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300"/>
              </a:spcBef>
              <a:buFont typeface="Arial" pitchFamily="34" charset="0"/>
              <a:buNone/>
              <a:defRPr sz="1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latin typeface="Gill Sans" panose="020B0502020104020203" pitchFamily="34" charset="0"/>
              </a:rPr>
              <a:t>Lourdes</a:t>
            </a:r>
          </a:p>
          <a:p>
            <a:r>
              <a:rPr lang="en-GB" sz="1600" b="1" dirty="0">
                <a:latin typeface="Gill Sans" panose="020B0502020104020203" pitchFamily="34" charset="0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745426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9"/>
          <a:stretch/>
        </p:blipFill>
        <p:spPr>
          <a:xfrm>
            <a:off x="8084789" y="365761"/>
            <a:ext cx="3655158" cy="33761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328" y="1859479"/>
            <a:ext cx="63703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Gill Sans" panose="020B0502020104020203" pitchFamily="34" charset="0"/>
              </a:rPr>
              <a:t>Cathedrals today are still visited as a form of pilgrimage. </a:t>
            </a:r>
          </a:p>
          <a:p>
            <a:endParaRPr lang="en-GB" sz="2800" dirty="0">
              <a:latin typeface="Gill Sans" panose="020B0502020104020203" pitchFamily="34" charset="0"/>
            </a:endParaRPr>
          </a:p>
          <a:p>
            <a:r>
              <a:rPr lang="en-GB" sz="2800" dirty="0">
                <a:latin typeface="Gill Sans" panose="020B0502020104020203" pitchFamily="34" charset="0"/>
              </a:rPr>
              <a:t>Visiting the Cathedral can be a historical, cultural and a spiritual experience.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7722" y="722085"/>
            <a:ext cx="7697067" cy="8055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Cathedrals and Pilgrimage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1"/>
          <a:stretch/>
        </p:blipFill>
        <p:spPr>
          <a:xfrm>
            <a:off x="8084789" y="4106248"/>
            <a:ext cx="3651808" cy="2244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0328" y="4921135"/>
            <a:ext cx="6059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Gill Sans" panose="020B0502020104020203" pitchFamily="34" charset="0"/>
              </a:rPr>
              <a:t>140,000 people on average visit Carlisle Cathedral in a year.</a:t>
            </a:r>
          </a:p>
        </p:txBody>
      </p:sp>
    </p:spTree>
    <p:extLst>
      <p:ext uri="{BB962C8B-B14F-4D97-AF65-F5344CB8AC3E}">
        <p14:creationId xmlns:p14="http://schemas.microsoft.com/office/powerpoint/2010/main" val="276548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856730" y="957183"/>
            <a:ext cx="6516660" cy="8388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buy souvenirs when you go on holiday?</a:t>
            </a:r>
            <a:endParaRPr lang="en-GB" sz="8000" b="1" dirty="0">
              <a:latin typeface="Gill Sans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59" y="2003367"/>
            <a:ext cx="3599626" cy="2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4525" y="1406740"/>
            <a:ext cx="6837424" cy="459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24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Pilgrims began to take a small souvenir such as a stone from the buildings or a shell found near the sites.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 sz="24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Pilgrim badges were created so that people could have a souvenir of their journey. </a:t>
            </a:r>
          </a:p>
          <a:p>
            <a:pPr lvl="0">
              <a:lnSpc>
                <a:spcPct val="115000"/>
              </a:lnSpc>
              <a:spcAft>
                <a:spcPts val="800"/>
              </a:spcAft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pilgrim badge would be unique and recognisable to each site. Pilgrims would wear their badges on their clothes or hats along their journeys.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9" t="8551" r="29008" b="10688"/>
          <a:stretch/>
        </p:blipFill>
        <p:spPr>
          <a:xfrm>
            <a:off x="8141592" y="1178613"/>
            <a:ext cx="3532499" cy="35116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4525" y="373048"/>
            <a:ext cx="7697067" cy="8055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Pilgrim Badges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41592" y="4474805"/>
            <a:ext cx="1309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Gill Sans" panose="020B0502020104020203" pitchFamily="34" charset="0"/>
              </a:rPr>
              <a:t>© British Museum</a:t>
            </a:r>
          </a:p>
        </p:txBody>
      </p:sp>
    </p:spTree>
    <p:extLst>
      <p:ext uri="{BB962C8B-B14F-4D97-AF65-F5344CB8AC3E}">
        <p14:creationId xmlns:p14="http://schemas.microsoft.com/office/powerpoint/2010/main" val="4208658503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1669</TotalTime>
  <Words>1044</Words>
  <Application>Microsoft Office PowerPoint</Application>
  <PresentationFormat>Widescreen</PresentationFormat>
  <Paragraphs>121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Gill Sans</vt:lpstr>
      <vt:lpstr>Gill Sans MT</vt:lpstr>
      <vt:lpstr>Metropolitan</vt:lpstr>
      <vt:lpstr>Pilgrimages</vt:lpstr>
      <vt:lpstr>PowerPoint Presentation</vt:lpstr>
      <vt:lpstr>Definition </vt:lpstr>
      <vt:lpstr>PowerPoint Presentation</vt:lpstr>
      <vt:lpstr>PowerPoint Presentation</vt:lpstr>
      <vt:lpstr>Popular pilgrim places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Pilgrimage Routes</vt:lpstr>
      <vt:lpstr>Cumbrian Cistercian Way</vt:lpstr>
      <vt:lpstr>St Bega’s Way</vt:lpstr>
      <vt:lpstr>St Ninian’s Way</vt:lpstr>
      <vt:lpstr>What is the difference between a pilgrimage and a holiday?</vt:lpstr>
      <vt:lpstr>What is the difference between a physical and spiritual journey?</vt:lpstr>
      <vt:lpstr>How has pilgrimage changed from 4th century to present day?</vt:lpstr>
      <vt:lpstr>Pilgrim Badges</vt:lpstr>
      <vt:lpstr>PowerPoint Presentation</vt:lpstr>
      <vt:lpstr>PowerPoint Presentation</vt:lpstr>
      <vt:lpstr>PowerPoint Presentation</vt:lpstr>
      <vt:lpstr>PowerPoint Presentation</vt:lpstr>
      <vt:lpstr>Labyrinth Tile</vt:lpstr>
      <vt:lpstr>PowerPoint Presentation</vt:lpstr>
      <vt:lpstr>What is a labyrinth?​</vt:lpstr>
      <vt:lpstr>What could you include in your school tile?</vt:lpstr>
      <vt:lpstr>Complete the ‘My School, My Journey’ worksheet</vt:lpstr>
      <vt:lpstr>Once your idea sheets are finished, spread them out for the whole class to see. Look at what everyone has drawn. What themes and ideas do you like best? </vt:lpstr>
      <vt:lpstr>The next step. In a smaller group start to develop ideas from the class sketches and discussions. Consider what images and ideas you want on your tile, including layout and colour schemes.  ​</vt:lpstr>
      <vt:lpstr>Lightly sketch your final design onto the tile and begin to paint. It may take a few layers of paint to make the colours stand out on your tile. </vt:lpstr>
      <vt:lpstr>Blackford CofE Primary Schools final tiles. </vt:lpstr>
      <vt:lpstr>The Labyrinth will be displayed in Carlisle Cathedral’s Fratry Hall.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Pilgrimages</dc:title>
  <dc:creator>Heritage Learning</dc:creator>
  <cp:lastModifiedBy>Morven Anson</cp:lastModifiedBy>
  <cp:revision>43</cp:revision>
  <dcterms:created xsi:type="dcterms:W3CDTF">2022-01-11T09:53:55Z</dcterms:created>
  <dcterms:modified xsi:type="dcterms:W3CDTF">2022-02-23T16:29:07Z</dcterms:modified>
</cp:coreProperties>
</file>