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97" r:id="rId2"/>
    <p:sldMasterId id="2147483685" r:id="rId3"/>
  </p:sldMasterIdLst>
  <p:sldIdLst>
    <p:sldId id="256" r:id="rId4"/>
    <p:sldId id="257" r:id="rId5"/>
    <p:sldId id="271" r:id="rId6"/>
    <p:sldId id="258" r:id="rId7"/>
    <p:sldId id="259" r:id="rId8"/>
    <p:sldId id="260" r:id="rId9"/>
    <p:sldId id="263" r:id="rId10"/>
    <p:sldId id="262" r:id="rId11"/>
    <p:sldId id="261" r:id="rId12"/>
    <p:sldId id="264" r:id="rId13"/>
    <p:sldId id="265" r:id="rId14"/>
    <p:sldId id="269" r:id="rId15"/>
    <p:sldId id="270" r:id="rId16"/>
    <p:sldId id="268"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2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231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906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03060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706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79785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640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77870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943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4916-C5DA-49DE-BC1E-E873F30A0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6546E6-ECD2-40A6-9289-434F575B5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A5C8EF-4539-4FDF-B7BB-8B08D45B43D9}"/>
              </a:ext>
            </a:extLst>
          </p:cNvPr>
          <p:cNvSpPr>
            <a:spLocks noGrp="1"/>
          </p:cNvSpPr>
          <p:nvPr>
            <p:ph type="dt" sz="half" idx="10"/>
          </p:nvPr>
        </p:nvSpPr>
        <p:spPr/>
        <p:txBody>
          <a:bodyPr/>
          <a:lstStyle/>
          <a:p>
            <a:fld id="{86B088C4-B40E-430D-9E50-D33C775A4459}" type="datetimeFigureOut">
              <a:rPr lang="en-GB" smtClean="0"/>
              <a:t>13/03/2020</a:t>
            </a:fld>
            <a:endParaRPr lang="en-GB"/>
          </a:p>
        </p:txBody>
      </p:sp>
      <p:sp>
        <p:nvSpPr>
          <p:cNvPr id="5" name="Footer Placeholder 4">
            <a:extLst>
              <a:ext uri="{FF2B5EF4-FFF2-40B4-BE49-F238E27FC236}">
                <a16:creationId xmlns:a16="http://schemas.microsoft.com/office/drawing/2014/main" id="{CBE426DE-61F4-4BEC-9AFE-42E9AF779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A543E5-04A6-4F4B-87D7-1C82DE9E7105}"/>
              </a:ext>
            </a:extLst>
          </p:cNvPr>
          <p:cNvSpPr>
            <a:spLocks noGrp="1"/>
          </p:cNvSpPr>
          <p:nvPr>
            <p:ph type="sldNum" sz="quarter" idx="12"/>
          </p:nvPr>
        </p:nvSpPr>
        <p:spPr/>
        <p:txBody>
          <a:bodyPr/>
          <a:lstStyle/>
          <a:p>
            <a:fld id="{5BA87854-4BD5-44D1-B73C-0BE13997F3FA}" type="slidenum">
              <a:rPr lang="en-GB" smtClean="0"/>
              <a:t>‹#›</a:t>
            </a:fld>
            <a:endParaRPr lang="en-GB"/>
          </a:p>
        </p:txBody>
      </p:sp>
    </p:spTree>
    <p:extLst>
      <p:ext uri="{BB962C8B-B14F-4D97-AF65-F5344CB8AC3E}">
        <p14:creationId xmlns:p14="http://schemas.microsoft.com/office/powerpoint/2010/main" val="2767489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47AF-ABBF-4BCC-B572-7A33FC80F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B07E35-C4F7-48D6-ADCA-079CCAE528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3E356-2C28-4B16-B849-F35D9A3463D0}"/>
              </a:ext>
            </a:extLst>
          </p:cNvPr>
          <p:cNvSpPr>
            <a:spLocks noGrp="1"/>
          </p:cNvSpPr>
          <p:nvPr>
            <p:ph type="dt" sz="half" idx="10"/>
          </p:nvPr>
        </p:nvSpPr>
        <p:spPr/>
        <p:txBody>
          <a:bodyPr/>
          <a:lstStyle/>
          <a:p>
            <a:fld id="{86B088C4-B40E-430D-9E50-D33C775A4459}" type="datetimeFigureOut">
              <a:rPr lang="en-GB" smtClean="0"/>
              <a:t>13/03/2020</a:t>
            </a:fld>
            <a:endParaRPr lang="en-GB"/>
          </a:p>
        </p:txBody>
      </p:sp>
      <p:sp>
        <p:nvSpPr>
          <p:cNvPr id="5" name="Footer Placeholder 4">
            <a:extLst>
              <a:ext uri="{FF2B5EF4-FFF2-40B4-BE49-F238E27FC236}">
                <a16:creationId xmlns:a16="http://schemas.microsoft.com/office/drawing/2014/main" id="{3491CA4E-D740-4749-80FA-8C926EEF6E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CA04F-5F51-413A-90F7-2489F60C1645}"/>
              </a:ext>
            </a:extLst>
          </p:cNvPr>
          <p:cNvSpPr>
            <a:spLocks noGrp="1"/>
          </p:cNvSpPr>
          <p:nvPr>
            <p:ph type="sldNum" sz="quarter" idx="12"/>
          </p:nvPr>
        </p:nvSpPr>
        <p:spPr/>
        <p:txBody>
          <a:bodyPr/>
          <a:lstStyle/>
          <a:p>
            <a:fld id="{5BA87854-4BD5-44D1-B73C-0BE13997F3FA}" type="slidenum">
              <a:rPr lang="en-GB" smtClean="0"/>
              <a:t>‹#›</a:t>
            </a:fld>
            <a:endParaRPr lang="en-GB"/>
          </a:p>
        </p:txBody>
      </p:sp>
    </p:spTree>
    <p:extLst>
      <p:ext uri="{BB962C8B-B14F-4D97-AF65-F5344CB8AC3E}">
        <p14:creationId xmlns:p14="http://schemas.microsoft.com/office/powerpoint/2010/main" val="2627861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E91F-9C9F-4606-8142-97CD4B1A51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D2AC32-06A2-4B33-AC4E-BC3C62F146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C860DA-A2E6-4A10-AED9-8E14A5BC3C34}"/>
              </a:ext>
            </a:extLst>
          </p:cNvPr>
          <p:cNvSpPr>
            <a:spLocks noGrp="1"/>
          </p:cNvSpPr>
          <p:nvPr>
            <p:ph type="dt" sz="half" idx="10"/>
          </p:nvPr>
        </p:nvSpPr>
        <p:spPr/>
        <p:txBody>
          <a:bodyPr/>
          <a:lstStyle/>
          <a:p>
            <a:fld id="{86B088C4-B40E-430D-9E50-D33C775A4459}" type="datetimeFigureOut">
              <a:rPr lang="en-GB" smtClean="0"/>
              <a:t>13/03/2020</a:t>
            </a:fld>
            <a:endParaRPr lang="en-GB"/>
          </a:p>
        </p:txBody>
      </p:sp>
      <p:sp>
        <p:nvSpPr>
          <p:cNvPr id="5" name="Footer Placeholder 4">
            <a:extLst>
              <a:ext uri="{FF2B5EF4-FFF2-40B4-BE49-F238E27FC236}">
                <a16:creationId xmlns:a16="http://schemas.microsoft.com/office/drawing/2014/main" id="{C110E7E0-37DA-4B6E-9181-CD62F568EC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8C0B99-6171-4FCC-905E-F15B63BC676F}"/>
              </a:ext>
            </a:extLst>
          </p:cNvPr>
          <p:cNvSpPr>
            <a:spLocks noGrp="1"/>
          </p:cNvSpPr>
          <p:nvPr>
            <p:ph type="sldNum" sz="quarter" idx="12"/>
          </p:nvPr>
        </p:nvSpPr>
        <p:spPr/>
        <p:txBody>
          <a:bodyPr/>
          <a:lstStyle/>
          <a:p>
            <a:fld id="{5BA87854-4BD5-44D1-B73C-0BE13997F3FA}" type="slidenum">
              <a:rPr lang="en-GB" smtClean="0"/>
              <a:t>‹#›</a:t>
            </a:fld>
            <a:endParaRPr lang="en-GB"/>
          </a:p>
        </p:txBody>
      </p:sp>
    </p:spTree>
    <p:extLst>
      <p:ext uri="{BB962C8B-B14F-4D97-AF65-F5344CB8AC3E}">
        <p14:creationId xmlns:p14="http://schemas.microsoft.com/office/powerpoint/2010/main" val="18275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8875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2CC6-72EF-425E-92ED-2BF94D447A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4D1ED8-DC2D-40B2-BEDC-EA073E125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40D6D8-370A-4E04-B2A0-C4884C774A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4B2531-7352-4F97-838E-31F2AC8E0980}"/>
              </a:ext>
            </a:extLst>
          </p:cNvPr>
          <p:cNvSpPr>
            <a:spLocks noGrp="1"/>
          </p:cNvSpPr>
          <p:nvPr>
            <p:ph type="dt" sz="half" idx="10"/>
          </p:nvPr>
        </p:nvSpPr>
        <p:spPr/>
        <p:txBody>
          <a:bodyPr/>
          <a:lstStyle/>
          <a:p>
            <a:fld id="{86B088C4-B40E-430D-9E50-D33C775A4459}" type="datetimeFigureOut">
              <a:rPr lang="en-GB" smtClean="0"/>
              <a:t>13/03/2020</a:t>
            </a:fld>
            <a:endParaRPr lang="en-GB"/>
          </a:p>
        </p:txBody>
      </p:sp>
      <p:sp>
        <p:nvSpPr>
          <p:cNvPr id="6" name="Footer Placeholder 5">
            <a:extLst>
              <a:ext uri="{FF2B5EF4-FFF2-40B4-BE49-F238E27FC236}">
                <a16:creationId xmlns:a16="http://schemas.microsoft.com/office/drawing/2014/main" id="{EEBF1174-3CD1-41A8-B69E-AC8F457505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8C2D03-2DA0-4C40-9AA2-20929A5B09A3}"/>
              </a:ext>
            </a:extLst>
          </p:cNvPr>
          <p:cNvSpPr>
            <a:spLocks noGrp="1"/>
          </p:cNvSpPr>
          <p:nvPr>
            <p:ph type="sldNum" sz="quarter" idx="12"/>
          </p:nvPr>
        </p:nvSpPr>
        <p:spPr/>
        <p:txBody>
          <a:bodyPr/>
          <a:lstStyle/>
          <a:p>
            <a:fld id="{5BA87854-4BD5-44D1-B73C-0BE13997F3FA}" type="slidenum">
              <a:rPr lang="en-GB" smtClean="0"/>
              <a:t>‹#›</a:t>
            </a:fld>
            <a:endParaRPr lang="en-GB"/>
          </a:p>
        </p:txBody>
      </p:sp>
    </p:spTree>
    <p:extLst>
      <p:ext uri="{BB962C8B-B14F-4D97-AF65-F5344CB8AC3E}">
        <p14:creationId xmlns:p14="http://schemas.microsoft.com/office/powerpoint/2010/main" val="3071175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E9C5-07CB-4E9A-BDEA-AB453D887F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92AE59-8A73-4AE5-8F32-A6DAE53863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E8406-72CA-46F7-BBE9-B8CCA8EA37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20C845-F1BE-4B0D-9CFB-5A4729501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D71CF-81D9-4B51-BE61-573E18B6C0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BE830D-B6E1-44AF-8F05-7B8FE3F1EA28}"/>
              </a:ext>
            </a:extLst>
          </p:cNvPr>
          <p:cNvSpPr>
            <a:spLocks noGrp="1"/>
          </p:cNvSpPr>
          <p:nvPr>
            <p:ph type="dt" sz="half" idx="10"/>
          </p:nvPr>
        </p:nvSpPr>
        <p:spPr/>
        <p:txBody>
          <a:bodyPr/>
          <a:lstStyle/>
          <a:p>
            <a:fld id="{86B088C4-B40E-430D-9E50-D33C775A4459}" type="datetimeFigureOut">
              <a:rPr lang="en-GB" smtClean="0"/>
              <a:t>13/03/2020</a:t>
            </a:fld>
            <a:endParaRPr lang="en-GB"/>
          </a:p>
        </p:txBody>
      </p:sp>
      <p:sp>
        <p:nvSpPr>
          <p:cNvPr id="8" name="Footer Placeholder 7">
            <a:extLst>
              <a:ext uri="{FF2B5EF4-FFF2-40B4-BE49-F238E27FC236}">
                <a16:creationId xmlns:a16="http://schemas.microsoft.com/office/drawing/2014/main" id="{3CEF6817-5CD5-4A66-837E-034424C567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4574F8-8D72-4EAF-A2D6-F7AA18986A32}"/>
              </a:ext>
            </a:extLst>
          </p:cNvPr>
          <p:cNvSpPr>
            <a:spLocks noGrp="1"/>
          </p:cNvSpPr>
          <p:nvPr>
            <p:ph type="sldNum" sz="quarter" idx="12"/>
          </p:nvPr>
        </p:nvSpPr>
        <p:spPr/>
        <p:txBody>
          <a:bodyPr/>
          <a:lstStyle/>
          <a:p>
            <a:fld id="{5BA87854-4BD5-44D1-B73C-0BE13997F3FA}" type="slidenum">
              <a:rPr lang="en-GB" smtClean="0"/>
              <a:t>‹#›</a:t>
            </a:fld>
            <a:endParaRPr lang="en-GB"/>
          </a:p>
        </p:txBody>
      </p:sp>
    </p:spTree>
    <p:extLst>
      <p:ext uri="{BB962C8B-B14F-4D97-AF65-F5344CB8AC3E}">
        <p14:creationId xmlns:p14="http://schemas.microsoft.com/office/powerpoint/2010/main" val="2294479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6BF3-67AE-414C-BAB5-3A991D1BCB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A121B3-C055-444E-A878-B3B9A0B13E12}"/>
              </a:ext>
            </a:extLst>
          </p:cNvPr>
          <p:cNvSpPr>
            <a:spLocks noGrp="1"/>
          </p:cNvSpPr>
          <p:nvPr>
            <p:ph type="dt" sz="half" idx="10"/>
          </p:nvPr>
        </p:nvSpPr>
        <p:spPr/>
        <p:txBody>
          <a:bodyPr/>
          <a:lstStyle/>
          <a:p>
            <a:fld id="{86B088C4-B40E-430D-9E50-D33C775A4459}" type="datetimeFigureOut">
              <a:rPr lang="en-GB" smtClean="0"/>
              <a:t>13/03/2020</a:t>
            </a:fld>
            <a:endParaRPr lang="en-GB"/>
          </a:p>
        </p:txBody>
      </p:sp>
      <p:sp>
        <p:nvSpPr>
          <p:cNvPr id="4" name="Footer Placeholder 3">
            <a:extLst>
              <a:ext uri="{FF2B5EF4-FFF2-40B4-BE49-F238E27FC236}">
                <a16:creationId xmlns:a16="http://schemas.microsoft.com/office/drawing/2014/main" id="{D7FE9652-BFDA-4987-9F14-91CA1CB5BA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7F7D9E-A716-4FE1-A234-98AC3C953FC1}"/>
              </a:ext>
            </a:extLst>
          </p:cNvPr>
          <p:cNvSpPr>
            <a:spLocks noGrp="1"/>
          </p:cNvSpPr>
          <p:nvPr>
            <p:ph type="sldNum" sz="quarter" idx="12"/>
          </p:nvPr>
        </p:nvSpPr>
        <p:spPr/>
        <p:txBody>
          <a:bodyPr/>
          <a:lstStyle/>
          <a:p>
            <a:fld id="{5BA87854-4BD5-44D1-B73C-0BE13997F3FA}" type="slidenum">
              <a:rPr lang="en-GB" smtClean="0"/>
              <a:t>‹#›</a:t>
            </a:fld>
            <a:endParaRPr lang="en-GB"/>
          </a:p>
        </p:txBody>
      </p:sp>
    </p:spTree>
    <p:extLst>
      <p:ext uri="{BB962C8B-B14F-4D97-AF65-F5344CB8AC3E}">
        <p14:creationId xmlns:p14="http://schemas.microsoft.com/office/powerpoint/2010/main" val="3574780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3B78C3-D837-4969-8482-F259574655E7}"/>
              </a:ext>
            </a:extLst>
          </p:cNvPr>
          <p:cNvSpPr>
            <a:spLocks noGrp="1"/>
          </p:cNvSpPr>
          <p:nvPr>
            <p:ph type="dt" sz="half" idx="10"/>
          </p:nvPr>
        </p:nvSpPr>
        <p:spPr/>
        <p:txBody>
          <a:bodyPr/>
          <a:lstStyle/>
          <a:p>
            <a:fld id="{86B088C4-B40E-430D-9E50-D33C775A4459}" type="datetimeFigureOut">
              <a:rPr lang="en-GB" smtClean="0"/>
              <a:t>13/03/2020</a:t>
            </a:fld>
            <a:endParaRPr lang="en-GB"/>
          </a:p>
        </p:txBody>
      </p:sp>
      <p:sp>
        <p:nvSpPr>
          <p:cNvPr id="3" name="Footer Placeholder 2">
            <a:extLst>
              <a:ext uri="{FF2B5EF4-FFF2-40B4-BE49-F238E27FC236}">
                <a16:creationId xmlns:a16="http://schemas.microsoft.com/office/drawing/2014/main" id="{FE372949-BF00-4DE6-883C-5FD9692034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DAD4C0-C40A-4796-B00F-F410F540EA5C}"/>
              </a:ext>
            </a:extLst>
          </p:cNvPr>
          <p:cNvSpPr>
            <a:spLocks noGrp="1"/>
          </p:cNvSpPr>
          <p:nvPr>
            <p:ph type="sldNum" sz="quarter" idx="12"/>
          </p:nvPr>
        </p:nvSpPr>
        <p:spPr/>
        <p:txBody>
          <a:bodyPr/>
          <a:lstStyle/>
          <a:p>
            <a:fld id="{5BA87854-4BD5-44D1-B73C-0BE13997F3FA}" type="slidenum">
              <a:rPr lang="en-GB" smtClean="0"/>
              <a:t>‹#›</a:t>
            </a:fld>
            <a:endParaRPr lang="en-GB"/>
          </a:p>
        </p:txBody>
      </p:sp>
    </p:spTree>
    <p:extLst>
      <p:ext uri="{BB962C8B-B14F-4D97-AF65-F5344CB8AC3E}">
        <p14:creationId xmlns:p14="http://schemas.microsoft.com/office/powerpoint/2010/main" val="1355109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BB8B-8FE0-45BD-8C60-FB479DE27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EC1E1C-1FD2-4F67-8CBC-D040854A7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0D71D5-77AB-4D78-9D5A-DC134128B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CCB99-BB86-4221-9AE1-9BBE96B48400}"/>
              </a:ext>
            </a:extLst>
          </p:cNvPr>
          <p:cNvSpPr>
            <a:spLocks noGrp="1"/>
          </p:cNvSpPr>
          <p:nvPr>
            <p:ph type="dt" sz="half" idx="10"/>
          </p:nvPr>
        </p:nvSpPr>
        <p:spPr/>
        <p:txBody>
          <a:bodyPr/>
          <a:lstStyle/>
          <a:p>
            <a:fld id="{86B088C4-B40E-430D-9E50-D33C775A4459}" type="datetimeFigureOut">
              <a:rPr lang="en-GB" smtClean="0"/>
              <a:t>13/03/2020</a:t>
            </a:fld>
            <a:endParaRPr lang="en-GB"/>
          </a:p>
        </p:txBody>
      </p:sp>
      <p:sp>
        <p:nvSpPr>
          <p:cNvPr id="6" name="Footer Placeholder 5">
            <a:extLst>
              <a:ext uri="{FF2B5EF4-FFF2-40B4-BE49-F238E27FC236}">
                <a16:creationId xmlns:a16="http://schemas.microsoft.com/office/drawing/2014/main" id="{E6F2686D-B832-4C1E-A601-D0B2CAE307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D4F708-3CAB-4576-A8D0-9B8A6A3D5E9C}"/>
              </a:ext>
            </a:extLst>
          </p:cNvPr>
          <p:cNvSpPr>
            <a:spLocks noGrp="1"/>
          </p:cNvSpPr>
          <p:nvPr>
            <p:ph type="sldNum" sz="quarter" idx="12"/>
          </p:nvPr>
        </p:nvSpPr>
        <p:spPr/>
        <p:txBody>
          <a:bodyPr/>
          <a:lstStyle/>
          <a:p>
            <a:fld id="{5BA87854-4BD5-44D1-B73C-0BE13997F3FA}" type="slidenum">
              <a:rPr lang="en-GB" smtClean="0"/>
              <a:t>‹#›</a:t>
            </a:fld>
            <a:endParaRPr lang="en-GB"/>
          </a:p>
        </p:txBody>
      </p:sp>
    </p:spTree>
    <p:extLst>
      <p:ext uri="{BB962C8B-B14F-4D97-AF65-F5344CB8AC3E}">
        <p14:creationId xmlns:p14="http://schemas.microsoft.com/office/powerpoint/2010/main" val="4194812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E85B-498F-4CFB-BA70-7293ADEE6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A70F74-B923-4360-BA2A-E5540F220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3AC85C-7481-4C15-84A2-40C7D6E0F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2C7C5-4F4E-4FDB-9239-F1853A25B61C}"/>
              </a:ext>
            </a:extLst>
          </p:cNvPr>
          <p:cNvSpPr>
            <a:spLocks noGrp="1"/>
          </p:cNvSpPr>
          <p:nvPr>
            <p:ph type="dt" sz="half" idx="10"/>
          </p:nvPr>
        </p:nvSpPr>
        <p:spPr/>
        <p:txBody>
          <a:bodyPr/>
          <a:lstStyle/>
          <a:p>
            <a:fld id="{86B088C4-B40E-430D-9E50-D33C775A4459}" type="datetimeFigureOut">
              <a:rPr lang="en-GB" smtClean="0"/>
              <a:t>13/03/2020</a:t>
            </a:fld>
            <a:endParaRPr lang="en-GB"/>
          </a:p>
        </p:txBody>
      </p:sp>
      <p:sp>
        <p:nvSpPr>
          <p:cNvPr id="6" name="Footer Placeholder 5">
            <a:extLst>
              <a:ext uri="{FF2B5EF4-FFF2-40B4-BE49-F238E27FC236}">
                <a16:creationId xmlns:a16="http://schemas.microsoft.com/office/drawing/2014/main" id="{9C1A2DD5-A51F-47E7-B585-C560A3C59B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CCAE28-2BBD-467B-B878-7CD98CB1274D}"/>
              </a:ext>
            </a:extLst>
          </p:cNvPr>
          <p:cNvSpPr>
            <a:spLocks noGrp="1"/>
          </p:cNvSpPr>
          <p:nvPr>
            <p:ph type="sldNum" sz="quarter" idx="12"/>
          </p:nvPr>
        </p:nvSpPr>
        <p:spPr/>
        <p:txBody>
          <a:bodyPr/>
          <a:lstStyle/>
          <a:p>
            <a:fld id="{5BA87854-4BD5-44D1-B73C-0BE13997F3FA}" type="slidenum">
              <a:rPr lang="en-GB" smtClean="0"/>
              <a:t>‹#›</a:t>
            </a:fld>
            <a:endParaRPr lang="en-GB"/>
          </a:p>
        </p:txBody>
      </p:sp>
    </p:spTree>
    <p:extLst>
      <p:ext uri="{BB962C8B-B14F-4D97-AF65-F5344CB8AC3E}">
        <p14:creationId xmlns:p14="http://schemas.microsoft.com/office/powerpoint/2010/main" val="1947315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FB21-FEB1-446B-A27B-103D915628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A01C93-C50E-4E1E-97A7-1FF8275E6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D7472E-C3E7-4AC5-87F4-3C27983353F0}"/>
              </a:ext>
            </a:extLst>
          </p:cNvPr>
          <p:cNvSpPr>
            <a:spLocks noGrp="1"/>
          </p:cNvSpPr>
          <p:nvPr>
            <p:ph type="dt" sz="half" idx="10"/>
          </p:nvPr>
        </p:nvSpPr>
        <p:spPr/>
        <p:txBody>
          <a:bodyPr/>
          <a:lstStyle/>
          <a:p>
            <a:fld id="{86B088C4-B40E-430D-9E50-D33C775A4459}" type="datetimeFigureOut">
              <a:rPr lang="en-GB" smtClean="0"/>
              <a:t>13/03/2020</a:t>
            </a:fld>
            <a:endParaRPr lang="en-GB"/>
          </a:p>
        </p:txBody>
      </p:sp>
      <p:sp>
        <p:nvSpPr>
          <p:cNvPr id="5" name="Footer Placeholder 4">
            <a:extLst>
              <a:ext uri="{FF2B5EF4-FFF2-40B4-BE49-F238E27FC236}">
                <a16:creationId xmlns:a16="http://schemas.microsoft.com/office/drawing/2014/main" id="{E2360F4D-391B-4BF2-82FF-06BA7F2C63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FAD1D5-997D-4AD8-9BC7-936C37230ADB}"/>
              </a:ext>
            </a:extLst>
          </p:cNvPr>
          <p:cNvSpPr>
            <a:spLocks noGrp="1"/>
          </p:cNvSpPr>
          <p:nvPr>
            <p:ph type="sldNum" sz="quarter" idx="12"/>
          </p:nvPr>
        </p:nvSpPr>
        <p:spPr/>
        <p:txBody>
          <a:bodyPr/>
          <a:lstStyle/>
          <a:p>
            <a:fld id="{5BA87854-4BD5-44D1-B73C-0BE13997F3FA}" type="slidenum">
              <a:rPr lang="en-GB" smtClean="0"/>
              <a:t>‹#›</a:t>
            </a:fld>
            <a:endParaRPr lang="en-GB"/>
          </a:p>
        </p:txBody>
      </p:sp>
    </p:spTree>
    <p:extLst>
      <p:ext uri="{BB962C8B-B14F-4D97-AF65-F5344CB8AC3E}">
        <p14:creationId xmlns:p14="http://schemas.microsoft.com/office/powerpoint/2010/main" val="3199064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BA719-7CFF-483A-9F54-ED34F55D9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B303A4-6B29-4C93-84EC-F271467AA0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DE6F63-7E43-44CA-A427-E0DFC7581188}"/>
              </a:ext>
            </a:extLst>
          </p:cNvPr>
          <p:cNvSpPr>
            <a:spLocks noGrp="1"/>
          </p:cNvSpPr>
          <p:nvPr>
            <p:ph type="dt" sz="half" idx="10"/>
          </p:nvPr>
        </p:nvSpPr>
        <p:spPr/>
        <p:txBody>
          <a:bodyPr/>
          <a:lstStyle/>
          <a:p>
            <a:fld id="{86B088C4-B40E-430D-9E50-D33C775A4459}" type="datetimeFigureOut">
              <a:rPr lang="en-GB" smtClean="0"/>
              <a:t>13/03/2020</a:t>
            </a:fld>
            <a:endParaRPr lang="en-GB"/>
          </a:p>
        </p:txBody>
      </p:sp>
      <p:sp>
        <p:nvSpPr>
          <p:cNvPr id="5" name="Footer Placeholder 4">
            <a:extLst>
              <a:ext uri="{FF2B5EF4-FFF2-40B4-BE49-F238E27FC236}">
                <a16:creationId xmlns:a16="http://schemas.microsoft.com/office/drawing/2014/main" id="{F7170434-5054-47E8-9190-E7AEBE7951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D25F98-9395-46BD-906E-F6129CEDE15F}"/>
              </a:ext>
            </a:extLst>
          </p:cNvPr>
          <p:cNvSpPr>
            <a:spLocks noGrp="1"/>
          </p:cNvSpPr>
          <p:nvPr>
            <p:ph type="sldNum" sz="quarter" idx="12"/>
          </p:nvPr>
        </p:nvSpPr>
        <p:spPr/>
        <p:txBody>
          <a:bodyPr/>
          <a:lstStyle/>
          <a:p>
            <a:fld id="{5BA87854-4BD5-44D1-B73C-0BE13997F3FA}" type="slidenum">
              <a:rPr lang="en-GB" smtClean="0"/>
              <a:t>‹#›</a:t>
            </a:fld>
            <a:endParaRPr lang="en-GB"/>
          </a:p>
        </p:txBody>
      </p:sp>
    </p:spTree>
    <p:extLst>
      <p:ext uri="{BB962C8B-B14F-4D97-AF65-F5344CB8AC3E}">
        <p14:creationId xmlns:p14="http://schemas.microsoft.com/office/powerpoint/2010/main" val="386581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2950-AD27-4E70-ACCB-BEC64C933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B6F0F7-9107-47D0-B91E-2FD1A8CC8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CA69E4-E8AD-4AA2-B13E-3F10F8F1B30E}"/>
              </a:ext>
            </a:extLst>
          </p:cNvPr>
          <p:cNvSpPr>
            <a:spLocks noGrp="1"/>
          </p:cNvSpPr>
          <p:nvPr>
            <p:ph type="dt" sz="half" idx="10"/>
          </p:nvPr>
        </p:nvSpPr>
        <p:spPr/>
        <p:txBody>
          <a:bodyPr/>
          <a:lstStyle/>
          <a:p>
            <a:fld id="{1E1E33A2-64E1-4AE0-A397-33CE63264192}" type="datetimeFigureOut">
              <a:rPr lang="en-GB" smtClean="0"/>
              <a:t>13/03/2020</a:t>
            </a:fld>
            <a:endParaRPr lang="en-GB"/>
          </a:p>
        </p:txBody>
      </p:sp>
      <p:sp>
        <p:nvSpPr>
          <p:cNvPr id="5" name="Footer Placeholder 4">
            <a:extLst>
              <a:ext uri="{FF2B5EF4-FFF2-40B4-BE49-F238E27FC236}">
                <a16:creationId xmlns:a16="http://schemas.microsoft.com/office/drawing/2014/main" id="{C978C902-DFE5-470D-BE24-861D1DE147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4DE40-467B-48D0-8321-90747ED6C5C8}"/>
              </a:ext>
            </a:extLst>
          </p:cNvPr>
          <p:cNvSpPr>
            <a:spLocks noGrp="1"/>
          </p:cNvSpPr>
          <p:nvPr>
            <p:ph type="sldNum" sz="quarter" idx="12"/>
          </p:nvPr>
        </p:nvSpPr>
        <p:spPr/>
        <p:txBody>
          <a:bodyPr/>
          <a:lstStyle/>
          <a:p>
            <a:fld id="{D07F75FF-74C5-42A5-A738-415A9ECE92E7}" type="slidenum">
              <a:rPr lang="en-GB" smtClean="0"/>
              <a:t>‹#›</a:t>
            </a:fld>
            <a:endParaRPr lang="en-GB"/>
          </a:p>
        </p:txBody>
      </p:sp>
    </p:spTree>
    <p:extLst>
      <p:ext uri="{BB962C8B-B14F-4D97-AF65-F5344CB8AC3E}">
        <p14:creationId xmlns:p14="http://schemas.microsoft.com/office/powerpoint/2010/main" val="1599111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736A-24E7-4BFF-9006-153026E3E7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276A62-7781-4F0B-8CDC-D1F51CC7A8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7A3038-9D34-444D-A269-D685B14D1DB7}"/>
              </a:ext>
            </a:extLst>
          </p:cNvPr>
          <p:cNvSpPr>
            <a:spLocks noGrp="1"/>
          </p:cNvSpPr>
          <p:nvPr>
            <p:ph type="dt" sz="half" idx="10"/>
          </p:nvPr>
        </p:nvSpPr>
        <p:spPr/>
        <p:txBody>
          <a:bodyPr/>
          <a:lstStyle/>
          <a:p>
            <a:fld id="{1E1E33A2-64E1-4AE0-A397-33CE63264192}" type="datetimeFigureOut">
              <a:rPr lang="en-GB" smtClean="0"/>
              <a:t>13/03/2020</a:t>
            </a:fld>
            <a:endParaRPr lang="en-GB"/>
          </a:p>
        </p:txBody>
      </p:sp>
      <p:sp>
        <p:nvSpPr>
          <p:cNvPr id="5" name="Footer Placeholder 4">
            <a:extLst>
              <a:ext uri="{FF2B5EF4-FFF2-40B4-BE49-F238E27FC236}">
                <a16:creationId xmlns:a16="http://schemas.microsoft.com/office/drawing/2014/main" id="{876826F5-D743-4D2B-8D61-F72EE87EEA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482CF1-7126-4614-9687-0AB6057271D2}"/>
              </a:ext>
            </a:extLst>
          </p:cNvPr>
          <p:cNvSpPr>
            <a:spLocks noGrp="1"/>
          </p:cNvSpPr>
          <p:nvPr>
            <p:ph type="sldNum" sz="quarter" idx="12"/>
          </p:nvPr>
        </p:nvSpPr>
        <p:spPr/>
        <p:txBody>
          <a:bodyPr/>
          <a:lstStyle/>
          <a:p>
            <a:fld id="{D07F75FF-74C5-42A5-A738-415A9ECE92E7}" type="slidenum">
              <a:rPr lang="en-GB" smtClean="0"/>
              <a:t>‹#›</a:t>
            </a:fld>
            <a:endParaRPr lang="en-GB"/>
          </a:p>
        </p:txBody>
      </p:sp>
    </p:spTree>
    <p:extLst>
      <p:ext uri="{BB962C8B-B14F-4D97-AF65-F5344CB8AC3E}">
        <p14:creationId xmlns:p14="http://schemas.microsoft.com/office/powerpoint/2010/main" val="67673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4686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40F0-4F17-4D6F-BC03-217CFE79C4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5F1057-DEBA-4360-9523-D3C3076B9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13F73-B1AB-4AFE-9EA8-2B45C96DA2B7}"/>
              </a:ext>
            </a:extLst>
          </p:cNvPr>
          <p:cNvSpPr>
            <a:spLocks noGrp="1"/>
          </p:cNvSpPr>
          <p:nvPr>
            <p:ph type="dt" sz="half" idx="10"/>
          </p:nvPr>
        </p:nvSpPr>
        <p:spPr/>
        <p:txBody>
          <a:bodyPr/>
          <a:lstStyle/>
          <a:p>
            <a:fld id="{1E1E33A2-64E1-4AE0-A397-33CE63264192}" type="datetimeFigureOut">
              <a:rPr lang="en-GB" smtClean="0"/>
              <a:t>13/03/2020</a:t>
            </a:fld>
            <a:endParaRPr lang="en-GB"/>
          </a:p>
        </p:txBody>
      </p:sp>
      <p:sp>
        <p:nvSpPr>
          <p:cNvPr id="5" name="Footer Placeholder 4">
            <a:extLst>
              <a:ext uri="{FF2B5EF4-FFF2-40B4-BE49-F238E27FC236}">
                <a16:creationId xmlns:a16="http://schemas.microsoft.com/office/drawing/2014/main" id="{FB2B4FBC-A099-4FD2-ABA6-67F14A6FE5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B9A991-766A-4395-9BC0-1AB82231DAC4}"/>
              </a:ext>
            </a:extLst>
          </p:cNvPr>
          <p:cNvSpPr>
            <a:spLocks noGrp="1"/>
          </p:cNvSpPr>
          <p:nvPr>
            <p:ph type="sldNum" sz="quarter" idx="12"/>
          </p:nvPr>
        </p:nvSpPr>
        <p:spPr/>
        <p:txBody>
          <a:bodyPr/>
          <a:lstStyle/>
          <a:p>
            <a:fld id="{D07F75FF-74C5-42A5-A738-415A9ECE92E7}" type="slidenum">
              <a:rPr lang="en-GB" smtClean="0"/>
              <a:t>‹#›</a:t>
            </a:fld>
            <a:endParaRPr lang="en-GB"/>
          </a:p>
        </p:txBody>
      </p:sp>
    </p:spTree>
    <p:extLst>
      <p:ext uri="{BB962C8B-B14F-4D97-AF65-F5344CB8AC3E}">
        <p14:creationId xmlns:p14="http://schemas.microsoft.com/office/powerpoint/2010/main" val="3444862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84DF-1E57-45AB-9C46-8BA5252CA6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45B77B-202D-409D-B33E-D65822D29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9E476C-F94D-48EE-8C5F-39963C7C2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6F711B-F82F-4604-9751-9F14160B8299}"/>
              </a:ext>
            </a:extLst>
          </p:cNvPr>
          <p:cNvSpPr>
            <a:spLocks noGrp="1"/>
          </p:cNvSpPr>
          <p:nvPr>
            <p:ph type="dt" sz="half" idx="10"/>
          </p:nvPr>
        </p:nvSpPr>
        <p:spPr/>
        <p:txBody>
          <a:bodyPr/>
          <a:lstStyle/>
          <a:p>
            <a:fld id="{1E1E33A2-64E1-4AE0-A397-33CE63264192}" type="datetimeFigureOut">
              <a:rPr lang="en-GB" smtClean="0"/>
              <a:t>13/03/2020</a:t>
            </a:fld>
            <a:endParaRPr lang="en-GB"/>
          </a:p>
        </p:txBody>
      </p:sp>
      <p:sp>
        <p:nvSpPr>
          <p:cNvPr id="6" name="Footer Placeholder 5">
            <a:extLst>
              <a:ext uri="{FF2B5EF4-FFF2-40B4-BE49-F238E27FC236}">
                <a16:creationId xmlns:a16="http://schemas.microsoft.com/office/drawing/2014/main" id="{C0F8DA84-D0E2-49BA-BF38-A51F66E343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DCEEFE-ABF3-453A-9712-095B77B93524}"/>
              </a:ext>
            </a:extLst>
          </p:cNvPr>
          <p:cNvSpPr>
            <a:spLocks noGrp="1"/>
          </p:cNvSpPr>
          <p:nvPr>
            <p:ph type="sldNum" sz="quarter" idx="12"/>
          </p:nvPr>
        </p:nvSpPr>
        <p:spPr/>
        <p:txBody>
          <a:bodyPr/>
          <a:lstStyle/>
          <a:p>
            <a:fld id="{D07F75FF-74C5-42A5-A738-415A9ECE92E7}" type="slidenum">
              <a:rPr lang="en-GB" smtClean="0"/>
              <a:t>‹#›</a:t>
            </a:fld>
            <a:endParaRPr lang="en-GB"/>
          </a:p>
        </p:txBody>
      </p:sp>
    </p:spTree>
    <p:extLst>
      <p:ext uri="{BB962C8B-B14F-4D97-AF65-F5344CB8AC3E}">
        <p14:creationId xmlns:p14="http://schemas.microsoft.com/office/powerpoint/2010/main" val="3414900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4CBA-D83C-4D9E-A1B4-F6BE25147D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FED8ED-8B1F-4F33-8ED5-451ED410D7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1928E4-631F-4AA4-A83D-17D44B20F7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848430-A23A-4A13-9F88-D6F36528D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786823-F431-4D56-8CFA-3C7062A3D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0F312C-F1D9-4498-A3A8-C5B166FF1B22}"/>
              </a:ext>
            </a:extLst>
          </p:cNvPr>
          <p:cNvSpPr>
            <a:spLocks noGrp="1"/>
          </p:cNvSpPr>
          <p:nvPr>
            <p:ph type="dt" sz="half" idx="10"/>
          </p:nvPr>
        </p:nvSpPr>
        <p:spPr/>
        <p:txBody>
          <a:bodyPr/>
          <a:lstStyle/>
          <a:p>
            <a:fld id="{1E1E33A2-64E1-4AE0-A397-33CE63264192}" type="datetimeFigureOut">
              <a:rPr lang="en-GB" smtClean="0"/>
              <a:t>13/03/2020</a:t>
            </a:fld>
            <a:endParaRPr lang="en-GB"/>
          </a:p>
        </p:txBody>
      </p:sp>
      <p:sp>
        <p:nvSpPr>
          <p:cNvPr id="8" name="Footer Placeholder 7">
            <a:extLst>
              <a:ext uri="{FF2B5EF4-FFF2-40B4-BE49-F238E27FC236}">
                <a16:creationId xmlns:a16="http://schemas.microsoft.com/office/drawing/2014/main" id="{D768FC9C-B0F3-4C43-9C6D-1587640DBF0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6E966C-4D04-4215-97B3-5868A40C46B6}"/>
              </a:ext>
            </a:extLst>
          </p:cNvPr>
          <p:cNvSpPr>
            <a:spLocks noGrp="1"/>
          </p:cNvSpPr>
          <p:nvPr>
            <p:ph type="sldNum" sz="quarter" idx="12"/>
          </p:nvPr>
        </p:nvSpPr>
        <p:spPr/>
        <p:txBody>
          <a:bodyPr/>
          <a:lstStyle/>
          <a:p>
            <a:fld id="{D07F75FF-74C5-42A5-A738-415A9ECE92E7}" type="slidenum">
              <a:rPr lang="en-GB" smtClean="0"/>
              <a:t>‹#›</a:t>
            </a:fld>
            <a:endParaRPr lang="en-GB"/>
          </a:p>
        </p:txBody>
      </p:sp>
    </p:spTree>
    <p:extLst>
      <p:ext uri="{BB962C8B-B14F-4D97-AF65-F5344CB8AC3E}">
        <p14:creationId xmlns:p14="http://schemas.microsoft.com/office/powerpoint/2010/main" val="363581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9968-28FC-43CA-B4EC-1A9E3F540B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878676-40E1-4736-A908-3B6CE6CC4972}"/>
              </a:ext>
            </a:extLst>
          </p:cNvPr>
          <p:cNvSpPr>
            <a:spLocks noGrp="1"/>
          </p:cNvSpPr>
          <p:nvPr>
            <p:ph type="dt" sz="half" idx="10"/>
          </p:nvPr>
        </p:nvSpPr>
        <p:spPr/>
        <p:txBody>
          <a:bodyPr/>
          <a:lstStyle/>
          <a:p>
            <a:fld id="{1E1E33A2-64E1-4AE0-A397-33CE63264192}" type="datetimeFigureOut">
              <a:rPr lang="en-GB" smtClean="0"/>
              <a:t>13/03/2020</a:t>
            </a:fld>
            <a:endParaRPr lang="en-GB"/>
          </a:p>
        </p:txBody>
      </p:sp>
      <p:sp>
        <p:nvSpPr>
          <p:cNvPr id="4" name="Footer Placeholder 3">
            <a:extLst>
              <a:ext uri="{FF2B5EF4-FFF2-40B4-BE49-F238E27FC236}">
                <a16:creationId xmlns:a16="http://schemas.microsoft.com/office/drawing/2014/main" id="{ED9626B9-6B1D-47D1-A05A-5D4C571168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5F62E4-1015-427E-B5C8-2A655EA7A784}"/>
              </a:ext>
            </a:extLst>
          </p:cNvPr>
          <p:cNvSpPr>
            <a:spLocks noGrp="1"/>
          </p:cNvSpPr>
          <p:nvPr>
            <p:ph type="sldNum" sz="quarter" idx="12"/>
          </p:nvPr>
        </p:nvSpPr>
        <p:spPr/>
        <p:txBody>
          <a:bodyPr/>
          <a:lstStyle/>
          <a:p>
            <a:fld id="{D07F75FF-74C5-42A5-A738-415A9ECE92E7}" type="slidenum">
              <a:rPr lang="en-GB" smtClean="0"/>
              <a:t>‹#›</a:t>
            </a:fld>
            <a:endParaRPr lang="en-GB"/>
          </a:p>
        </p:txBody>
      </p:sp>
    </p:spTree>
    <p:extLst>
      <p:ext uri="{BB962C8B-B14F-4D97-AF65-F5344CB8AC3E}">
        <p14:creationId xmlns:p14="http://schemas.microsoft.com/office/powerpoint/2010/main" val="3058881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AF0318-8EE6-4A1A-91B3-93B2DC6B4BE4}"/>
              </a:ext>
            </a:extLst>
          </p:cNvPr>
          <p:cNvSpPr>
            <a:spLocks noGrp="1"/>
          </p:cNvSpPr>
          <p:nvPr>
            <p:ph type="dt" sz="half" idx="10"/>
          </p:nvPr>
        </p:nvSpPr>
        <p:spPr/>
        <p:txBody>
          <a:bodyPr/>
          <a:lstStyle/>
          <a:p>
            <a:fld id="{1E1E33A2-64E1-4AE0-A397-33CE63264192}" type="datetimeFigureOut">
              <a:rPr lang="en-GB" smtClean="0"/>
              <a:t>13/03/2020</a:t>
            </a:fld>
            <a:endParaRPr lang="en-GB"/>
          </a:p>
        </p:txBody>
      </p:sp>
      <p:sp>
        <p:nvSpPr>
          <p:cNvPr id="3" name="Footer Placeholder 2">
            <a:extLst>
              <a:ext uri="{FF2B5EF4-FFF2-40B4-BE49-F238E27FC236}">
                <a16:creationId xmlns:a16="http://schemas.microsoft.com/office/drawing/2014/main" id="{FD3AD9F0-2361-415B-AD9E-384BCD00E4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BE8FFB-DE13-4CC0-92F4-94652CBB4156}"/>
              </a:ext>
            </a:extLst>
          </p:cNvPr>
          <p:cNvSpPr>
            <a:spLocks noGrp="1"/>
          </p:cNvSpPr>
          <p:nvPr>
            <p:ph type="sldNum" sz="quarter" idx="12"/>
          </p:nvPr>
        </p:nvSpPr>
        <p:spPr/>
        <p:txBody>
          <a:bodyPr/>
          <a:lstStyle/>
          <a:p>
            <a:fld id="{D07F75FF-74C5-42A5-A738-415A9ECE92E7}" type="slidenum">
              <a:rPr lang="en-GB" smtClean="0"/>
              <a:t>‹#›</a:t>
            </a:fld>
            <a:endParaRPr lang="en-GB"/>
          </a:p>
        </p:txBody>
      </p:sp>
    </p:spTree>
    <p:extLst>
      <p:ext uri="{BB962C8B-B14F-4D97-AF65-F5344CB8AC3E}">
        <p14:creationId xmlns:p14="http://schemas.microsoft.com/office/powerpoint/2010/main" val="2292448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9859-9F99-4A33-99E1-E19783720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FA3357-7871-408F-8E00-AAB04B5BB7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FE9ED4-38C6-4F77-A4FC-7DC2BB9C7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2ECA-FE5C-4701-B355-D7ED114090DC}"/>
              </a:ext>
            </a:extLst>
          </p:cNvPr>
          <p:cNvSpPr>
            <a:spLocks noGrp="1"/>
          </p:cNvSpPr>
          <p:nvPr>
            <p:ph type="dt" sz="half" idx="10"/>
          </p:nvPr>
        </p:nvSpPr>
        <p:spPr/>
        <p:txBody>
          <a:bodyPr/>
          <a:lstStyle/>
          <a:p>
            <a:fld id="{1E1E33A2-64E1-4AE0-A397-33CE63264192}" type="datetimeFigureOut">
              <a:rPr lang="en-GB" smtClean="0"/>
              <a:t>13/03/2020</a:t>
            </a:fld>
            <a:endParaRPr lang="en-GB"/>
          </a:p>
        </p:txBody>
      </p:sp>
      <p:sp>
        <p:nvSpPr>
          <p:cNvPr id="6" name="Footer Placeholder 5">
            <a:extLst>
              <a:ext uri="{FF2B5EF4-FFF2-40B4-BE49-F238E27FC236}">
                <a16:creationId xmlns:a16="http://schemas.microsoft.com/office/drawing/2014/main" id="{FA63F5BA-AF08-4B87-BB29-25EF66BE55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14EF76-6693-4458-8940-5D63B49F68D3}"/>
              </a:ext>
            </a:extLst>
          </p:cNvPr>
          <p:cNvSpPr>
            <a:spLocks noGrp="1"/>
          </p:cNvSpPr>
          <p:nvPr>
            <p:ph type="sldNum" sz="quarter" idx="12"/>
          </p:nvPr>
        </p:nvSpPr>
        <p:spPr/>
        <p:txBody>
          <a:bodyPr/>
          <a:lstStyle/>
          <a:p>
            <a:fld id="{D07F75FF-74C5-42A5-A738-415A9ECE92E7}" type="slidenum">
              <a:rPr lang="en-GB" smtClean="0"/>
              <a:t>‹#›</a:t>
            </a:fld>
            <a:endParaRPr lang="en-GB"/>
          </a:p>
        </p:txBody>
      </p:sp>
    </p:spTree>
    <p:extLst>
      <p:ext uri="{BB962C8B-B14F-4D97-AF65-F5344CB8AC3E}">
        <p14:creationId xmlns:p14="http://schemas.microsoft.com/office/powerpoint/2010/main" val="556323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DE40-5CEF-4C8A-86AC-22DD7E752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61ACA3-ADCA-421B-A361-8F94FED47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17D07A-531A-45ED-8707-2AA861696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F03697-43E4-447F-A2E6-FC83860A4D9C}"/>
              </a:ext>
            </a:extLst>
          </p:cNvPr>
          <p:cNvSpPr>
            <a:spLocks noGrp="1"/>
          </p:cNvSpPr>
          <p:nvPr>
            <p:ph type="dt" sz="half" idx="10"/>
          </p:nvPr>
        </p:nvSpPr>
        <p:spPr/>
        <p:txBody>
          <a:bodyPr/>
          <a:lstStyle/>
          <a:p>
            <a:fld id="{1E1E33A2-64E1-4AE0-A397-33CE63264192}" type="datetimeFigureOut">
              <a:rPr lang="en-GB" smtClean="0"/>
              <a:t>13/03/2020</a:t>
            </a:fld>
            <a:endParaRPr lang="en-GB"/>
          </a:p>
        </p:txBody>
      </p:sp>
      <p:sp>
        <p:nvSpPr>
          <p:cNvPr id="6" name="Footer Placeholder 5">
            <a:extLst>
              <a:ext uri="{FF2B5EF4-FFF2-40B4-BE49-F238E27FC236}">
                <a16:creationId xmlns:a16="http://schemas.microsoft.com/office/drawing/2014/main" id="{96B31DD1-FA69-44E2-8133-1E4D85A23E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3A8F2B-5A77-4014-9B4E-0FEC0BFEE2B1}"/>
              </a:ext>
            </a:extLst>
          </p:cNvPr>
          <p:cNvSpPr>
            <a:spLocks noGrp="1"/>
          </p:cNvSpPr>
          <p:nvPr>
            <p:ph type="sldNum" sz="quarter" idx="12"/>
          </p:nvPr>
        </p:nvSpPr>
        <p:spPr/>
        <p:txBody>
          <a:bodyPr/>
          <a:lstStyle/>
          <a:p>
            <a:fld id="{D07F75FF-74C5-42A5-A738-415A9ECE92E7}" type="slidenum">
              <a:rPr lang="en-GB" smtClean="0"/>
              <a:t>‹#›</a:t>
            </a:fld>
            <a:endParaRPr lang="en-GB"/>
          </a:p>
        </p:txBody>
      </p:sp>
    </p:spTree>
    <p:extLst>
      <p:ext uri="{BB962C8B-B14F-4D97-AF65-F5344CB8AC3E}">
        <p14:creationId xmlns:p14="http://schemas.microsoft.com/office/powerpoint/2010/main" val="2601543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E4F04-713A-4B5B-BD3C-84E5A75122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5B7B5D-14BF-4E2F-A6F8-7817A6776E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F8CAEC-B5C5-4996-AAC1-9EDA3D4E9540}"/>
              </a:ext>
            </a:extLst>
          </p:cNvPr>
          <p:cNvSpPr>
            <a:spLocks noGrp="1"/>
          </p:cNvSpPr>
          <p:nvPr>
            <p:ph type="dt" sz="half" idx="10"/>
          </p:nvPr>
        </p:nvSpPr>
        <p:spPr/>
        <p:txBody>
          <a:bodyPr/>
          <a:lstStyle/>
          <a:p>
            <a:fld id="{1E1E33A2-64E1-4AE0-A397-33CE63264192}" type="datetimeFigureOut">
              <a:rPr lang="en-GB" smtClean="0"/>
              <a:t>13/03/2020</a:t>
            </a:fld>
            <a:endParaRPr lang="en-GB"/>
          </a:p>
        </p:txBody>
      </p:sp>
      <p:sp>
        <p:nvSpPr>
          <p:cNvPr id="5" name="Footer Placeholder 4">
            <a:extLst>
              <a:ext uri="{FF2B5EF4-FFF2-40B4-BE49-F238E27FC236}">
                <a16:creationId xmlns:a16="http://schemas.microsoft.com/office/drawing/2014/main" id="{50A66E06-DBA9-4C2D-8087-F124ADBD28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472481-8080-45A6-9C84-7B0C79C01982}"/>
              </a:ext>
            </a:extLst>
          </p:cNvPr>
          <p:cNvSpPr>
            <a:spLocks noGrp="1"/>
          </p:cNvSpPr>
          <p:nvPr>
            <p:ph type="sldNum" sz="quarter" idx="12"/>
          </p:nvPr>
        </p:nvSpPr>
        <p:spPr/>
        <p:txBody>
          <a:bodyPr/>
          <a:lstStyle/>
          <a:p>
            <a:fld id="{D07F75FF-74C5-42A5-A738-415A9ECE92E7}" type="slidenum">
              <a:rPr lang="en-GB" smtClean="0"/>
              <a:t>‹#›</a:t>
            </a:fld>
            <a:endParaRPr lang="en-GB"/>
          </a:p>
        </p:txBody>
      </p:sp>
    </p:spTree>
    <p:extLst>
      <p:ext uri="{BB962C8B-B14F-4D97-AF65-F5344CB8AC3E}">
        <p14:creationId xmlns:p14="http://schemas.microsoft.com/office/powerpoint/2010/main" val="1015042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150F48-9C58-4824-A119-FDA0F8FAAE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643F47-5EFD-4B1A-B85A-B905926017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95A8B-0BDC-40C2-AB08-4DF62309D0F1}"/>
              </a:ext>
            </a:extLst>
          </p:cNvPr>
          <p:cNvSpPr>
            <a:spLocks noGrp="1"/>
          </p:cNvSpPr>
          <p:nvPr>
            <p:ph type="dt" sz="half" idx="10"/>
          </p:nvPr>
        </p:nvSpPr>
        <p:spPr/>
        <p:txBody>
          <a:bodyPr/>
          <a:lstStyle/>
          <a:p>
            <a:fld id="{1E1E33A2-64E1-4AE0-A397-33CE63264192}" type="datetimeFigureOut">
              <a:rPr lang="en-GB" smtClean="0"/>
              <a:t>13/03/2020</a:t>
            </a:fld>
            <a:endParaRPr lang="en-GB"/>
          </a:p>
        </p:txBody>
      </p:sp>
      <p:sp>
        <p:nvSpPr>
          <p:cNvPr id="5" name="Footer Placeholder 4">
            <a:extLst>
              <a:ext uri="{FF2B5EF4-FFF2-40B4-BE49-F238E27FC236}">
                <a16:creationId xmlns:a16="http://schemas.microsoft.com/office/drawing/2014/main" id="{076ACCFC-E0BC-49DF-9F72-7CA95B7BC9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09FF90-72BB-49D1-A827-95ACA5589E77}"/>
              </a:ext>
            </a:extLst>
          </p:cNvPr>
          <p:cNvSpPr>
            <a:spLocks noGrp="1"/>
          </p:cNvSpPr>
          <p:nvPr>
            <p:ph type="sldNum" sz="quarter" idx="12"/>
          </p:nvPr>
        </p:nvSpPr>
        <p:spPr/>
        <p:txBody>
          <a:bodyPr/>
          <a:lstStyle/>
          <a:p>
            <a:fld id="{D07F75FF-74C5-42A5-A738-415A9ECE92E7}" type="slidenum">
              <a:rPr lang="en-GB" smtClean="0"/>
              <a:t>‹#›</a:t>
            </a:fld>
            <a:endParaRPr lang="en-GB"/>
          </a:p>
        </p:txBody>
      </p:sp>
    </p:spTree>
    <p:extLst>
      <p:ext uri="{BB962C8B-B14F-4D97-AF65-F5344CB8AC3E}">
        <p14:creationId xmlns:p14="http://schemas.microsoft.com/office/powerpoint/2010/main" val="385158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41770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65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152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014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3390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285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55797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F39EEB-F29B-4A74-A40D-39AB4E259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74E42-0B56-4C8C-AFB7-3E6C4F987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E66BB0-4FCA-4251-8EA1-3AB6C57CD1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088C4-B40E-430D-9E50-D33C775A4459}" type="datetimeFigureOut">
              <a:rPr lang="en-GB" smtClean="0"/>
              <a:t>13/03/2020</a:t>
            </a:fld>
            <a:endParaRPr lang="en-GB"/>
          </a:p>
        </p:txBody>
      </p:sp>
      <p:sp>
        <p:nvSpPr>
          <p:cNvPr id="5" name="Footer Placeholder 4">
            <a:extLst>
              <a:ext uri="{FF2B5EF4-FFF2-40B4-BE49-F238E27FC236}">
                <a16:creationId xmlns:a16="http://schemas.microsoft.com/office/drawing/2014/main" id="{FD81468A-96F9-43D4-A1F0-49D830CDF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013C77-F5DA-4862-8DBF-0EEC4A4940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87854-4BD5-44D1-B73C-0BE13997F3FA}" type="slidenum">
              <a:rPr lang="en-GB" smtClean="0"/>
              <a:t>‹#›</a:t>
            </a:fld>
            <a:endParaRPr lang="en-GB"/>
          </a:p>
        </p:txBody>
      </p:sp>
    </p:spTree>
    <p:extLst>
      <p:ext uri="{BB962C8B-B14F-4D97-AF65-F5344CB8AC3E}">
        <p14:creationId xmlns:p14="http://schemas.microsoft.com/office/powerpoint/2010/main" val="36633531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B78446-2BBF-480B-A351-72086CDD5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A2C4B5-E8DE-4F7B-AB3D-D9DD14E89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5847F1-B0AF-49D0-B458-DEBCF8743D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E33A2-64E1-4AE0-A397-33CE63264192}" type="datetimeFigureOut">
              <a:rPr lang="en-GB" smtClean="0"/>
              <a:t>13/03/2020</a:t>
            </a:fld>
            <a:endParaRPr lang="en-GB"/>
          </a:p>
        </p:txBody>
      </p:sp>
      <p:sp>
        <p:nvSpPr>
          <p:cNvPr id="5" name="Footer Placeholder 4">
            <a:extLst>
              <a:ext uri="{FF2B5EF4-FFF2-40B4-BE49-F238E27FC236}">
                <a16:creationId xmlns:a16="http://schemas.microsoft.com/office/drawing/2014/main" id="{B1F2E0D9-BEC7-4978-B1C4-D4250C1BE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D69B96-0AD5-4509-9C85-418D50BEF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F75FF-74C5-42A5-A738-415A9ECE92E7}" type="slidenum">
              <a:rPr lang="en-GB" smtClean="0"/>
              <a:t>‹#›</a:t>
            </a:fld>
            <a:endParaRPr lang="en-GB"/>
          </a:p>
        </p:txBody>
      </p:sp>
    </p:spTree>
    <p:extLst>
      <p:ext uri="{BB962C8B-B14F-4D97-AF65-F5344CB8AC3E}">
        <p14:creationId xmlns:p14="http://schemas.microsoft.com/office/powerpoint/2010/main" val="27141197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progressive-charlestown.com/2012/05/more-meaningful-mothers-day-gift.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julianbrayrecessionbuster07944217476.blogspot.com/2012_10_01_archiv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de.wikipedia.org/wiki/Fluchtwe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awesomelyblankinthemiddle.blogspot.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mrscienceshow.com/2010/06/bring-us-your-burning-science-questions.html" TargetMode="External"/><Relationship Id="rId5" Type="http://schemas.openxmlformats.org/officeDocument/2006/relationships/image" Target="../media/image19.jpg"/><Relationship Id="rId4" Type="http://schemas.openxmlformats.org/officeDocument/2006/relationships/hyperlink" Target="https://pixabay.com/ko/%EB%AC%B8%EC%9D%98-%EC%97%B0%EA%B2%B0-%EC%BB%B4%ED%93%A8%ED%84%B0-%EC%A0%84%EC%9E%90-%EB%A9%94%EC%9D%BC-%EA%B8%B0%ED%98%B8-%EB%B8%94%EB%A3%A8-%EB%A0%88%EB%93%9C-%EB%85%B9%EC%83%89-%EA%B8%B0%EC%88%A0-114365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personal.psu.edu/staff/b/x/bxb11/Objectiv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pixabay.com/en/online-internet-icon-symbols-www-942408/"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4.jpg"/><Relationship Id="rId7" Type="http://schemas.openxmlformats.org/officeDocument/2006/relationships/hyperlink" Target="http://looneyslitblog.blogspot.com/2014/08/literacy-learning-spectrum-how-brain.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hyperlink" Target="https://creativecommons.org/licenses/by-nc-nd/3.0/" TargetMode="External"/><Relationship Id="rId5" Type="http://schemas.openxmlformats.org/officeDocument/2006/relationships/hyperlink" Target="https://creativecommons.org/licenses/by-nc-sa/3.0/" TargetMode="External"/><Relationship Id="rId10" Type="http://schemas.openxmlformats.org/officeDocument/2006/relationships/hyperlink" Target="http://eduspiral.com/malaysia-needs-qualified-early-childhood-education-professionals-trained-at-a-college-that-best-equip-them-with-practical-academic-concepts/" TargetMode="External"/><Relationship Id="rId4" Type="http://schemas.openxmlformats.org/officeDocument/2006/relationships/hyperlink" Target="http://architectureandeducation.org/2015/06/22/interview-with-ruth-benn-and-rebecca-skelton-teachers-at-sparrow-farm-infants-nursery-school-feltham/" TargetMode="External"/><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4.jpg"/><Relationship Id="rId7" Type="http://schemas.openxmlformats.org/officeDocument/2006/relationships/hyperlink" Target="http://looneyslitblog.blogspot.com/2014/08/literacy-learning-spectrum-how-brain.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hyperlink" Target="https://creativecommons.org/licenses/by-nc-nd/3.0/" TargetMode="External"/><Relationship Id="rId5" Type="http://schemas.openxmlformats.org/officeDocument/2006/relationships/hyperlink" Target="https://creativecommons.org/licenses/by-nc-sa/3.0/" TargetMode="External"/><Relationship Id="rId10" Type="http://schemas.openxmlformats.org/officeDocument/2006/relationships/hyperlink" Target="http://eduspiral.com/malaysia-needs-qualified-early-childhood-education-professionals-trained-at-a-college-that-best-equip-them-with-practical-academic-concepts/" TargetMode="External"/><Relationship Id="rId4" Type="http://schemas.openxmlformats.org/officeDocument/2006/relationships/hyperlink" Target="http://architectureandeducation.org/2015/06/22/interview-with-ruth-benn-and-rebecca-skelton-teachers-at-sparrow-farm-infants-nursery-school-feltham/" TargetMode="External"/><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7.jpg"/><Relationship Id="rId7" Type="http://schemas.openxmlformats.org/officeDocument/2006/relationships/hyperlink" Target="http://1to1inpractice.blogspot.com/2010/04/pre-kindergarten-makes-chicken-life.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hyperlink" Target="https://creativecommons.org/licenses/by-nc/3.0/" TargetMode="External"/><Relationship Id="rId5" Type="http://schemas.openxmlformats.org/officeDocument/2006/relationships/hyperlink" Target="https://creativecommons.org/licenses/by-sa/3.0/" TargetMode="External"/><Relationship Id="rId10" Type="http://schemas.openxmlformats.org/officeDocument/2006/relationships/hyperlink" Target="https://amommasview.wordpress.com/2015/02/05/a-lack-of-inspiration/" TargetMode="External"/><Relationship Id="rId4" Type="http://schemas.openxmlformats.org/officeDocument/2006/relationships/hyperlink" Target="https://en.wikipedia.org/wiki/Chicken_or_the_egg" TargetMode="External"/><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Coach_Stacey_and_PE_Parachut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teacherspayteachers.com/Product/Human-Life-Cycle-Diagram-105375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undeniableme.wordpress.com/2012/07/27/online-customer-communications-are-you-committing-social-media-suic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DEE3-86B6-4DF1-92C2-5697857C6524}"/>
              </a:ext>
            </a:extLst>
          </p:cNvPr>
          <p:cNvSpPr>
            <a:spLocks noGrp="1"/>
          </p:cNvSpPr>
          <p:nvPr>
            <p:ph type="ctrTitle"/>
          </p:nvPr>
        </p:nvSpPr>
        <p:spPr>
          <a:xfrm>
            <a:off x="1451082" y="1518126"/>
            <a:ext cx="8178109" cy="1646302"/>
          </a:xfrm>
        </p:spPr>
        <p:txBody>
          <a:bodyPr/>
          <a:lstStyle/>
          <a:p>
            <a:pPr algn="l"/>
            <a:r>
              <a:rPr lang="en-GB" sz="3600" b="1" dirty="0"/>
              <a:t>Relationships Education and </a:t>
            </a:r>
            <a:br>
              <a:rPr lang="en-GB" sz="3600" b="1" dirty="0"/>
            </a:br>
            <a:r>
              <a:rPr lang="en-GB" sz="3600" b="1" dirty="0"/>
              <a:t>Sex Education  </a:t>
            </a:r>
            <a:endParaRPr lang="en-GB" sz="3600" dirty="0"/>
          </a:p>
        </p:txBody>
      </p:sp>
      <p:sp>
        <p:nvSpPr>
          <p:cNvPr id="3" name="Subtitle 2">
            <a:extLst>
              <a:ext uri="{FF2B5EF4-FFF2-40B4-BE49-F238E27FC236}">
                <a16:creationId xmlns:a16="http://schemas.microsoft.com/office/drawing/2014/main" id="{84AE09F6-5A9F-4F42-AD71-3D2E545C7DAC}"/>
              </a:ext>
            </a:extLst>
          </p:cNvPr>
          <p:cNvSpPr>
            <a:spLocks noGrp="1"/>
          </p:cNvSpPr>
          <p:nvPr>
            <p:ph type="subTitle" idx="1"/>
          </p:nvPr>
        </p:nvSpPr>
        <p:spPr>
          <a:xfrm>
            <a:off x="1451082" y="3145123"/>
            <a:ext cx="7766936" cy="1096899"/>
          </a:xfrm>
        </p:spPr>
        <p:txBody>
          <a:bodyPr>
            <a:normAutofit/>
          </a:bodyPr>
          <a:lstStyle/>
          <a:p>
            <a:pPr algn="just"/>
            <a:r>
              <a:rPr lang="en-GB" sz="2400" b="1" dirty="0">
                <a:latin typeface="Candara" panose="020E0502030303020204" pitchFamily="34" charset="0"/>
              </a:rPr>
              <a:t>Consultation with families</a:t>
            </a:r>
          </a:p>
        </p:txBody>
      </p:sp>
      <p:pic>
        <p:nvPicPr>
          <p:cNvPr id="4" name="Picture 3">
            <a:extLst>
              <a:ext uri="{FF2B5EF4-FFF2-40B4-BE49-F238E27FC236}">
                <a16:creationId xmlns:a16="http://schemas.microsoft.com/office/drawing/2014/main" id="{9491DF9F-2C76-4996-A69E-AC7E64C2E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250" y="4924933"/>
            <a:ext cx="911853" cy="1657814"/>
          </a:xfrm>
          <a:prstGeom prst="rect">
            <a:avLst/>
          </a:prstGeom>
          <a:solidFill>
            <a:schemeClr val="bg1">
              <a:lumMod val="75000"/>
            </a:schemeClr>
          </a:solidFill>
        </p:spPr>
      </p:pic>
    </p:spTree>
    <p:extLst>
      <p:ext uri="{BB962C8B-B14F-4D97-AF65-F5344CB8AC3E}">
        <p14:creationId xmlns:p14="http://schemas.microsoft.com/office/powerpoint/2010/main" val="110880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1"/>
            <a:ext cx="7757539" cy="510602"/>
          </a:xfrm>
        </p:spPr>
        <p:txBody>
          <a:bodyPr>
            <a:noAutofit/>
          </a:bodyPr>
          <a:lstStyle/>
          <a:p>
            <a:r>
              <a:rPr lang="en-GB" sz="2800" b="1" dirty="0">
                <a:latin typeface="Candara" panose="020E0502030303020204" pitchFamily="34" charset="0"/>
              </a:rPr>
              <a:t>Sex Education at our school</a:t>
            </a: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18292" y="1185351"/>
            <a:ext cx="8555709" cy="4487297"/>
          </a:xfrm>
        </p:spPr>
        <p:txBody>
          <a:bodyPr>
            <a:normAutofit/>
          </a:bodyPr>
          <a:lstStyle/>
          <a:p>
            <a:pPr algn="just"/>
            <a:r>
              <a:rPr lang="en-GB" dirty="0">
                <a:latin typeface="Candara" panose="020E0502030303020204" pitchFamily="34" charset="0"/>
              </a:rPr>
              <a:t>We understand the sensitivity around this subject for parents.</a:t>
            </a:r>
          </a:p>
          <a:p>
            <a:pPr algn="just"/>
            <a:r>
              <a:rPr lang="en-GB" dirty="0">
                <a:latin typeface="Candara" panose="020E0502030303020204" pitchFamily="34" charset="0"/>
              </a:rPr>
              <a:t>Many of the staff at our school are also parents.</a:t>
            </a:r>
          </a:p>
          <a:p>
            <a:pPr algn="just"/>
            <a:r>
              <a:rPr lang="en-GB" dirty="0">
                <a:latin typeface="Candara" panose="020E0502030303020204" pitchFamily="34" charset="0"/>
              </a:rPr>
              <a:t>It is not an easy thing to talk about or to have to think about our children knowing about.</a:t>
            </a:r>
          </a:p>
          <a:p>
            <a:pPr algn="just"/>
            <a:r>
              <a:rPr lang="en-GB" dirty="0">
                <a:latin typeface="Candara" panose="020E0502030303020204" pitchFamily="34" charset="0"/>
              </a:rPr>
              <a:t>However, we know that ignorance in this area means it is more likely that pupils will: ask their friends and get misinformation; turn to the internet and find images that are distressing; become prematurely sexually active</a:t>
            </a:r>
            <a:r>
              <a:rPr lang="en-GB">
                <a:latin typeface="Candara" panose="020E0502030303020204" pitchFamily="34" charset="0"/>
              </a:rPr>
              <a:t>; have </a:t>
            </a:r>
            <a:r>
              <a:rPr lang="en-GB" dirty="0">
                <a:latin typeface="Candara" panose="020E0502030303020204" pitchFamily="34" charset="0"/>
              </a:rPr>
              <a:t>unwanted pregnancies or contract sexually transmitted infections.</a:t>
            </a:r>
          </a:p>
          <a:p>
            <a:pPr algn="just"/>
            <a:r>
              <a:rPr lang="en-GB" dirty="0">
                <a:latin typeface="Candara" panose="020E0502030303020204" pitchFamily="34" charset="0"/>
              </a:rPr>
              <a:t>We know it is difficult. We don’t enjoy teaching it, but we know it is in the best interests of our pupils that they find out the facts from us before something worse happens.</a:t>
            </a:r>
          </a:p>
          <a:p>
            <a:pPr marL="0" indent="0" algn="just">
              <a:buNone/>
            </a:pPr>
            <a:endParaRPr lang="en-GB" dirty="0">
              <a:latin typeface="Candara" panose="020E0502030303020204" pitchFamily="34" charset="0"/>
            </a:endParaRP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534" y="401216"/>
            <a:ext cx="395467" cy="718987"/>
          </a:xfrm>
          <a:prstGeom prst="rect">
            <a:avLst/>
          </a:prstGeom>
          <a:solidFill>
            <a:schemeClr val="bg1">
              <a:lumMod val="75000"/>
            </a:schemeClr>
          </a:solidFill>
        </p:spPr>
      </p:pic>
      <p:pic>
        <p:nvPicPr>
          <p:cNvPr id="6" name="Picture 5" descr="A person holding a sign&#10;&#10;Description automatically generated">
            <a:extLst>
              <a:ext uri="{FF2B5EF4-FFF2-40B4-BE49-F238E27FC236}">
                <a16:creationId xmlns:a16="http://schemas.microsoft.com/office/drawing/2014/main" id="{304322C7-AEC9-43DC-9A36-195E1229DA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77722" y="4486213"/>
            <a:ext cx="2096279" cy="1762185"/>
          </a:xfrm>
          <a:prstGeom prst="rect">
            <a:avLst/>
          </a:prstGeom>
        </p:spPr>
      </p:pic>
      <p:sp>
        <p:nvSpPr>
          <p:cNvPr id="7" name="TextBox 6">
            <a:extLst>
              <a:ext uri="{FF2B5EF4-FFF2-40B4-BE49-F238E27FC236}">
                <a16:creationId xmlns:a16="http://schemas.microsoft.com/office/drawing/2014/main" id="{0DA74E2F-86E5-413E-B813-79C03A346931}"/>
              </a:ext>
            </a:extLst>
          </p:cNvPr>
          <p:cNvSpPr txBox="1"/>
          <p:nvPr/>
        </p:nvSpPr>
        <p:spPr>
          <a:xfrm>
            <a:off x="7177723" y="6272118"/>
            <a:ext cx="3048000" cy="184666"/>
          </a:xfrm>
          <a:prstGeom prst="rect">
            <a:avLst/>
          </a:prstGeom>
          <a:noFill/>
        </p:spPr>
        <p:txBody>
          <a:bodyPr wrap="square" rtlCol="0">
            <a:spAutoFit/>
          </a:bodyPr>
          <a:lstStyle/>
          <a:p>
            <a:r>
              <a:rPr lang="en-GB" sz="600" dirty="0">
                <a:hlinkClick r:id="rId4" tooltip="http://www.progressive-charlestown.com/2012/05/more-meaningful-mothers-day-gift.html"/>
              </a:rPr>
              <a:t>This Photo</a:t>
            </a:r>
            <a:r>
              <a:rPr lang="en-GB" sz="600" dirty="0"/>
              <a:t> by Unknown Author is licensed under </a:t>
            </a:r>
            <a:r>
              <a:rPr lang="en-GB" sz="600" dirty="0">
                <a:hlinkClick r:id="rId5" tooltip="https://creativecommons.org/licenses/by-sa/3.0/"/>
              </a:rPr>
              <a:t>CC BY-SA</a:t>
            </a:r>
            <a:endParaRPr lang="en-GB" sz="600" dirty="0"/>
          </a:p>
        </p:txBody>
      </p:sp>
    </p:spTree>
    <p:extLst>
      <p:ext uri="{BB962C8B-B14F-4D97-AF65-F5344CB8AC3E}">
        <p14:creationId xmlns:p14="http://schemas.microsoft.com/office/powerpoint/2010/main" val="229452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1"/>
            <a:ext cx="7757539" cy="510602"/>
          </a:xfrm>
        </p:spPr>
        <p:txBody>
          <a:bodyPr>
            <a:noAutofit/>
          </a:bodyPr>
          <a:lstStyle/>
          <a:p>
            <a:r>
              <a:rPr lang="en-GB" sz="2800" b="1" dirty="0">
                <a:latin typeface="Candara" panose="020E0502030303020204" pitchFamily="34" charset="0"/>
              </a:rPr>
              <a:t>When do we currently teach Sex Education?</a:t>
            </a: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18292" y="1185351"/>
            <a:ext cx="8555709" cy="4487297"/>
          </a:xfrm>
        </p:spPr>
        <p:txBody>
          <a:bodyPr>
            <a:normAutofit lnSpcReduction="10000"/>
          </a:bodyPr>
          <a:lstStyle/>
          <a:p>
            <a:pPr algn="just"/>
            <a:r>
              <a:rPr lang="en-GB" dirty="0">
                <a:latin typeface="Candara" panose="020E0502030303020204" pitchFamily="34" charset="0"/>
              </a:rPr>
              <a:t>Like other schools, we currently teach our pupils about the changes to their body including (for girls) about periods during </a:t>
            </a:r>
            <a:r>
              <a:rPr lang="en-GB" dirty="0">
                <a:highlight>
                  <a:srgbClr val="FFFF00"/>
                </a:highlight>
                <a:latin typeface="Candara" panose="020E0502030303020204" pitchFamily="34" charset="0"/>
              </a:rPr>
              <a:t>[Year 5]</a:t>
            </a:r>
            <a:r>
              <a:rPr lang="en-GB" dirty="0">
                <a:latin typeface="Candara" panose="020E0502030303020204" pitchFamily="34" charset="0"/>
              </a:rPr>
              <a:t>.</a:t>
            </a:r>
          </a:p>
          <a:p>
            <a:pPr algn="just"/>
            <a:r>
              <a:rPr lang="en-GB" dirty="0">
                <a:latin typeface="Candara" panose="020E0502030303020204" pitchFamily="34" charset="0"/>
              </a:rPr>
              <a:t>As a loving and supportive Christian school, we do not want any pupil to feel frightened by the changes taking place to their body. Nor do we want the lack of sanitary products to be a cause of embarrassment or a barrier to learning. We therefore make all our pupil aware of the ready supply of sanitary products available at school and how to obtain access to them without embarrassment.</a:t>
            </a:r>
          </a:p>
          <a:p>
            <a:pPr algn="just"/>
            <a:r>
              <a:rPr lang="en-GB" dirty="0">
                <a:latin typeface="Candara" panose="020E0502030303020204" pitchFamily="34" charset="0"/>
              </a:rPr>
              <a:t>Equally, like many other schools in the County, we teach Sex Education to our pupils during </a:t>
            </a:r>
            <a:r>
              <a:rPr lang="en-GB" dirty="0">
                <a:highlight>
                  <a:srgbClr val="FFFF00"/>
                </a:highlight>
                <a:latin typeface="Candara" panose="020E0502030303020204" pitchFamily="34" charset="0"/>
              </a:rPr>
              <a:t>[Year 6]</a:t>
            </a:r>
            <a:r>
              <a:rPr lang="en-GB" dirty="0">
                <a:latin typeface="Candara" panose="020E0502030303020204" pitchFamily="34" charset="0"/>
              </a:rPr>
              <a:t> as part of their transition to secondary school. We do not want pupils to enter an environment which they will share with much older pupils, some of whom may be sexually active, without being clear on the </a:t>
            </a:r>
            <a:r>
              <a:rPr lang="en-GB" b="1" dirty="0">
                <a:latin typeface="Candara" panose="020E0502030303020204" pitchFamily="34" charset="0"/>
              </a:rPr>
              <a:t>facts</a:t>
            </a:r>
            <a:r>
              <a:rPr lang="en-GB" dirty="0">
                <a:latin typeface="Candara" panose="020E0502030303020204" pitchFamily="34" charset="0"/>
              </a:rPr>
              <a:t> and able to ask questions in a safe and comfortable environment. </a:t>
            </a:r>
          </a:p>
          <a:p>
            <a:pPr algn="just"/>
            <a:r>
              <a:rPr lang="en-GB" dirty="0">
                <a:latin typeface="Candara" panose="020E0502030303020204" pitchFamily="34" charset="0"/>
              </a:rPr>
              <a:t>Understanding what is and is not acceptable in relation to their bodies puts our pupils in a position of strength and enables them to identify if someone is attempting to cross boundaries inappropriately. We also teach our pupils where to get help if they need to.</a:t>
            </a: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534" y="401216"/>
            <a:ext cx="395467" cy="718987"/>
          </a:xfrm>
          <a:prstGeom prst="rect">
            <a:avLst/>
          </a:prstGeom>
          <a:solidFill>
            <a:schemeClr val="bg1">
              <a:lumMod val="75000"/>
            </a:schemeClr>
          </a:solidFill>
        </p:spPr>
      </p:pic>
      <p:pic>
        <p:nvPicPr>
          <p:cNvPr id="8" name="Picture 7" descr="A close up of a sign&#10;&#10;Description automatically generated">
            <a:extLst>
              <a:ext uri="{FF2B5EF4-FFF2-40B4-BE49-F238E27FC236}">
                <a16:creationId xmlns:a16="http://schemas.microsoft.com/office/drawing/2014/main" id="{C26B8D89-8DE1-4A88-9906-65EB1E787E2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86241" y="5385732"/>
            <a:ext cx="1578163" cy="1215186"/>
          </a:xfrm>
          <a:prstGeom prst="rect">
            <a:avLst/>
          </a:prstGeom>
        </p:spPr>
      </p:pic>
    </p:spTree>
    <p:extLst>
      <p:ext uri="{BB962C8B-B14F-4D97-AF65-F5344CB8AC3E}">
        <p14:creationId xmlns:p14="http://schemas.microsoft.com/office/powerpoint/2010/main" val="182735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1"/>
            <a:ext cx="7757539" cy="510602"/>
          </a:xfrm>
        </p:spPr>
        <p:txBody>
          <a:bodyPr>
            <a:noAutofit/>
          </a:bodyPr>
          <a:lstStyle/>
          <a:p>
            <a:r>
              <a:rPr lang="en-GB" sz="2800" b="1" dirty="0">
                <a:latin typeface="Candara" panose="020E0502030303020204" pitchFamily="34" charset="0"/>
              </a:rPr>
              <a:t>Removing a pupil from lessons</a:t>
            </a: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18292" y="1236617"/>
            <a:ext cx="8555709" cy="3717044"/>
          </a:xfrm>
        </p:spPr>
        <p:txBody>
          <a:bodyPr>
            <a:normAutofit fontScale="92500" lnSpcReduction="10000"/>
          </a:bodyPr>
          <a:lstStyle/>
          <a:p>
            <a:pPr algn="just"/>
            <a:r>
              <a:rPr lang="en-GB" dirty="0">
                <a:latin typeface="Candara" panose="020E0502030303020204" pitchFamily="34" charset="0"/>
              </a:rPr>
              <a:t>It is not possible to ask to withdraw a pupils from </a:t>
            </a:r>
            <a:r>
              <a:rPr lang="en-GB" b="1" dirty="0">
                <a:latin typeface="Candara" panose="020E0502030303020204" pitchFamily="34" charset="0"/>
              </a:rPr>
              <a:t>Relationships Education</a:t>
            </a:r>
            <a:r>
              <a:rPr lang="en-GB" dirty="0">
                <a:latin typeface="Candara" panose="020E0502030303020204" pitchFamily="34" charset="0"/>
              </a:rPr>
              <a:t>. </a:t>
            </a:r>
          </a:p>
          <a:p>
            <a:pPr algn="just"/>
            <a:r>
              <a:rPr lang="en-GB" dirty="0">
                <a:latin typeface="Candara" panose="020E0502030303020204" pitchFamily="34" charset="0"/>
              </a:rPr>
              <a:t>You can ask to withdraw your child from </a:t>
            </a:r>
            <a:r>
              <a:rPr lang="en-GB" b="1" dirty="0">
                <a:latin typeface="Candara" panose="020E0502030303020204" pitchFamily="34" charset="0"/>
              </a:rPr>
              <a:t>Sex Education </a:t>
            </a:r>
            <a:r>
              <a:rPr lang="en-GB" dirty="0">
                <a:latin typeface="Candara" panose="020E0502030303020204" pitchFamily="34" charset="0"/>
              </a:rPr>
              <a:t>sessions. </a:t>
            </a:r>
          </a:p>
          <a:p>
            <a:pPr algn="just"/>
            <a:r>
              <a:rPr lang="en-GB" dirty="0">
                <a:latin typeface="Candara" panose="020E0502030303020204" pitchFamily="34" charset="0"/>
              </a:rPr>
              <a:t>We do not recommend doing so. It is better for pupils to have the </a:t>
            </a:r>
            <a:r>
              <a:rPr lang="en-GB" b="1" dirty="0">
                <a:latin typeface="Candara" panose="020E0502030303020204" pitchFamily="34" charset="0"/>
              </a:rPr>
              <a:t>facts</a:t>
            </a:r>
            <a:r>
              <a:rPr lang="en-GB" dirty="0">
                <a:latin typeface="Candara" panose="020E0502030303020204" pitchFamily="34" charset="0"/>
              </a:rPr>
              <a:t> rather than asking a friend or looking online. Just because a child isn’t in the sessions, doesn’t mean they won’t find out about sex.</a:t>
            </a:r>
          </a:p>
          <a:p>
            <a:pPr algn="just"/>
            <a:r>
              <a:rPr lang="en-GB" dirty="0">
                <a:latin typeface="Candara" panose="020E0502030303020204" pitchFamily="34" charset="0"/>
              </a:rPr>
              <a:t>We will keep you fully informed so that you know exactly when Sex Education sessions will take place.</a:t>
            </a:r>
          </a:p>
          <a:p>
            <a:pPr algn="just"/>
            <a:r>
              <a:rPr lang="en-GB" dirty="0">
                <a:latin typeface="Candara" panose="020E0502030303020204" pitchFamily="34" charset="0"/>
              </a:rPr>
              <a:t>If you would like to discuss the content of the sessions or the materials and resources used, please speak to [</a:t>
            </a:r>
            <a:r>
              <a:rPr lang="en-GB" dirty="0">
                <a:highlight>
                  <a:srgbClr val="FFFF00"/>
                </a:highlight>
                <a:latin typeface="Candara" panose="020E0502030303020204" pitchFamily="34" charset="0"/>
              </a:rPr>
              <a:t>your child’s class teacher</a:t>
            </a:r>
            <a:r>
              <a:rPr lang="en-GB" dirty="0">
                <a:latin typeface="Candara" panose="020E0502030303020204" pitchFamily="34" charset="0"/>
              </a:rPr>
              <a:t>].</a:t>
            </a:r>
          </a:p>
          <a:p>
            <a:pPr algn="just"/>
            <a:r>
              <a:rPr lang="en-GB" dirty="0">
                <a:latin typeface="Candara" panose="020E0502030303020204" pitchFamily="34" charset="0"/>
              </a:rPr>
              <a:t>If you do wish to withdraw your child from Sex Education sessions, you should [</a:t>
            </a:r>
            <a:r>
              <a:rPr lang="en-GB" dirty="0">
                <a:highlight>
                  <a:srgbClr val="FFFF00"/>
                </a:highlight>
                <a:latin typeface="Candara" panose="020E0502030303020204" pitchFamily="34" charset="0"/>
              </a:rPr>
              <a:t>set out the procedure in your school e.g. make an appointment to speak to the Headteacher who will discuss this with you]</a:t>
            </a:r>
            <a:r>
              <a:rPr lang="en-GB" dirty="0">
                <a:latin typeface="Candara" panose="020E0502030303020204" pitchFamily="34" charset="0"/>
              </a:rPr>
              <a:t>.</a:t>
            </a:r>
          </a:p>
          <a:p>
            <a:pPr algn="just"/>
            <a:endParaRPr lang="en-GB" dirty="0">
              <a:latin typeface="Candara" panose="020E0502030303020204" pitchFamily="34" charset="0"/>
            </a:endParaRP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534" y="401216"/>
            <a:ext cx="395467" cy="718987"/>
          </a:xfrm>
          <a:prstGeom prst="rect">
            <a:avLst/>
          </a:prstGeom>
          <a:solidFill>
            <a:schemeClr val="bg1">
              <a:lumMod val="75000"/>
            </a:schemeClr>
          </a:solidFill>
        </p:spPr>
      </p:pic>
      <p:pic>
        <p:nvPicPr>
          <p:cNvPr id="8" name="Picture 7" descr="A close up of a sign&#10;&#10;Description automatically generated">
            <a:extLst>
              <a:ext uri="{FF2B5EF4-FFF2-40B4-BE49-F238E27FC236}">
                <a16:creationId xmlns:a16="http://schemas.microsoft.com/office/drawing/2014/main" id="{497E3E0F-DBF7-426D-A3F6-139102E988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10153" y="4716475"/>
            <a:ext cx="3063848" cy="1531924"/>
          </a:xfrm>
          <a:prstGeom prst="rect">
            <a:avLst/>
          </a:prstGeom>
        </p:spPr>
      </p:pic>
      <p:sp>
        <p:nvSpPr>
          <p:cNvPr id="9" name="TextBox 8">
            <a:extLst>
              <a:ext uri="{FF2B5EF4-FFF2-40B4-BE49-F238E27FC236}">
                <a16:creationId xmlns:a16="http://schemas.microsoft.com/office/drawing/2014/main" id="{E6195ED4-0B08-48FF-8B94-E84A4A04E0B6}"/>
              </a:ext>
            </a:extLst>
          </p:cNvPr>
          <p:cNvSpPr txBox="1"/>
          <p:nvPr/>
        </p:nvSpPr>
        <p:spPr>
          <a:xfrm>
            <a:off x="6210153" y="6248399"/>
            <a:ext cx="5004719" cy="184666"/>
          </a:xfrm>
          <a:prstGeom prst="rect">
            <a:avLst/>
          </a:prstGeom>
          <a:noFill/>
        </p:spPr>
        <p:txBody>
          <a:bodyPr wrap="square" rtlCol="0">
            <a:spAutoFit/>
          </a:bodyPr>
          <a:lstStyle/>
          <a:p>
            <a:r>
              <a:rPr lang="en-GB" sz="600" dirty="0">
                <a:hlinkClick r:id="rId4" tooltip="https://de.wikipedia.org/wiki/Fluchtweg"/>
              </a:rPr>
              <a:t>This Photo</a:t>
            </a:r>
            <a:r>
              <a:rPr lang="en-GB" sz="600" dirty="0"/>
              <a:t> by Unknown Author is licensed under </a:t>
            </a:r>
            <a:r>
              <a:rPr lang="en-GB" sz="600" dirty="0">
                <a:hlinkClick r:id="rId5" tooltip="https://creativecommons.org/licenses/by-sa/3.0/"/>
              </a:rPr>
              <a:t>CC BY-SA</a:t>
            </a:r>
            <a:endParaRPr lang="en-GB" sz="600" dirty="0"/>
          </a:p>
        </p:txBody>
      </p:sp>
    </p:spTree>
    <p:extLst>
      <p:ext uri="{BB962C8B-B14F-4D97-AF65-F5344CB8AC3E}">
        <p14:creationId xmlns:p14="http://schemas.microsoft.com/office/powerpoint/2010/main" val="43812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1"/>
            <a:ext cx="7757539" cy="510602"/>
          </a:xfrm>
        </p:spPr>
        <p:txBody>
          <a:bodyPr>
            <a:noAutofit/>
          </a:bodyPr>
          <a:lstStyle/>
          <a:p>
            <a:r>
              <a:rPr lang="en-GB" sz="2800" b="1" dirty="0">
                <a:latin typeface="Candara" panose="020E0502030303020204" pitchFamily="34" charset="0"/>
              </a:rPr>
              <a:t>Over to you …</a:t>
            </a: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18292" y="1876910"/>
            <a:ext cx="8555709" cy="4487297"/>
          </a:xfrm>
        </p:spPr>
        <p:txBody>
          <a:bodyPr>
            <a:normAutofit/>
          </a:bodyPr>
          <a:lstStyle/>
          <a:p>
            <a:pPr algn="just"/>
            <a:r>
              <a:rPr lang="en-GB" dirty="0">
                <a:latin typeface="Candara" panose="020E0502030303020204" pitchFamily="34" charset="0"/>
              </a:rPr>
              <a:t>Now you know what currently happens, we would like to hear your suggestions.</a:t>
            </a:r>
          </a:p>
          <a:p>
            <a:pPr algn="just"/>
            <a:r>
              <a:rPr lang="en-GB" dirty="0">
                <a:latin typeface="Candara" panose="020E0502030303020204" pitchFamily="34" charset="0"/>
              </a:rPr>
              <a:t>There are three stations around the room where there will be a member of staff [</a:t>
            </a:r>
            <a:r>
              <a:rPr lang="en-GB" dirty="0">
                <a:highlight>
                  <a:srgbClr val="FFFF00"/>
                </a:highlight>
                <a:latin typeface="Candara" panose="020E0502030303020204" pitchFamily="34" charset="0"/>
              </a:rPr>
              <a:t>or governor</a:t>
            </a:r>
            <a:r>
              <a:rPr lang="en-GB" dirty="0">
                <a:latin typeface="Candara" panose="020E0502030303020204" pitchFamily="34" charset="0"/>
              </a:rPr>
              <a:t>] to help you. </a:t>
            </a:r>
          </a:p>
          <a:p>
            <a:pPr algn="just"/>
            <a:r>
              <a:rPr lang="en-GB" dirty="0">
                <a:latin typeface="Candara" panose="020E0502030303020204" pitchFamily="34" charset="0"/>
              </a:rPr>
              <a:t>At each station you will find a question:</a:t>
            </a:r>
          </a:p>
          <a:p>
            <a:pPr marL="542925" indent="-185738" algn="just">
              <a:buFont typeface="Wingdings" panose="05000000000000000000" pitchFamily="2" charset="2"/>
              <a:buChar char="Ø"/>
            </a:pPr>
            <a:r>
              <a:rPr lang="en-GB" dirty="0">
                <a:latin typeface="Candara" panose="020E0502030303020204" pitchFamily="34" charset="0"/>
              </a:rPr>
              <a:t>What are your fears about the teaching of Relationships Education, Sex Education and Health Education in our school?</a:t>
            </a:r>
          </a:p>
          <a:p>
            <a:pPr marL="539750" indent="-182563" algn="just">
              <a:buFont typeface="Wingdings" panose="05000000000000000000" pitchFamily="2" charset="2"/>
              <a:buChar char="Ø"/>
            </a:pPr>
            <a:r>
              <a:rPr lang="en-GB" b="1" dirty="0">
                <a:latin typeface="Candara" panose="020E0502030303020204" pitchFamily="34" charset="0"/>
              </a:rPr>
              <a:t>What</a:t>
            </a:r>
            <a:r>
              <a:rPr lang="en-GB" dirty="0">
                <a:latin typeface="Candara" panose="020E0502030303020204" pitchFamily="34" charset="0"/>
              </a:rPr>
              <a:t> do you really want your child to know about Relationships, Sex and Health AND </a:t>
            </a:r>
            <a:r>
              <a:rPr lang="en-GB" b="1" dirty="0">
                <a:latin typeface="Candara" panose="020E0502030303020204" pitchFamily="34" charset="0"/>
              </a:rPr>
              <a:t>when </a:t>
            </a:r>
            <a:r>
              <a:rPr lang="en-GB" dirty="0">
                <a:latin typeface="Candara" panose="020E0502030303020204" pitchFamily="34" charset="0"/>
              </a:rPr>
              <a:t>do you want them to learn each of these things?</a:t>
            </a:r>
          </a:p>
          <a:p>
            <a:pPr marL="539750" indent="-182563" algn="just">
              <a:buFont typeface="Wingdings" panose="05000000000000000000" pitchFamily="2" charset="2"/>
              <a:buChar char="Ø"/>
            </a:pPr>
            <a:r>
              <a:rPr lang="en-GB" dirty="0">
                <a:latin typeface="Candara" panose="020E0502030303020204" pitchFamily="34" charset="0"/>
              </a:rPr>
              <a:t>What would you change about how the school currently teaches Relationships Education, Sex Education and/or Health Education?</a:t>
            </a:r>
            <a:endParaRPr lang="en-GB" b="1" dirty="0">
              <a:latin typeface="Candara" panose="020E0502030303020204" pitchFamily="34" charset="0"/>
            </a:endParaRPr>
          </a:p>
          <a:p>
            <a:pPr algn="just"/>
            <a:r>
              <a:rPr lang="en-GB" dirty="0">
                <a:latin typeface="Candara" panose="020E0502030303020204" pitchFamily="34" charset="0"/>
              </a:rPr>
              <a:t>Please make a note of your thoughts on a ‘post-it’ note and add it to the station.</a:t>
            </a:r>
          </a:p>
          <a:p>
            <a:pPr algn="just"/>
            <a:r>
              <a:rPr lang="en-GB" dirty="0">
                <a:latin typeface="Candara" panose="020E0502030303020204" pitchFamily="34" charset="0"/>
              </a:rPr>
              <a:t>We will come back together in 15 minutes to discuss what people have suggested. </a:t>
            </a: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534" y="401216"/>
            <a:ext cx="395467" cy="718987"/>
          </a:xfrm>
          <a:prstGeom prst="rect">
            <a:avLst/>
          </a:prstGeom>
          <a:solidFill>
            <a:schemeClr val="bg1">
              <a:lumMod val="75000"/>
            </a:schemeClr>
          </a:solidFill>
        </p:spPr>
      </p:pic>
      <p:pic>
        <p:nvPicPr>
          <p:cNvPr id="5" name="Picture 4">
            <a:extLst>
              <a:ext uri="{FF2B5EF4-FFF2-40B4-BE49-F238E27FC236}">
                <a16:creationId xmlns:a16="http://schemas.microsoft.com/office/drawing/2014/main" id="{BF6A8AFB-432A-45A9-BB17-7D4A787DBE2F}"/>
              </a:ext>
            </a:extLst>
          </p:cNvPr>
          <p:cNvPicPr>
            <a:picLocks noChangeAspect="1"/>
          </p:cNvPicPr>
          <p:nvPr/>
        </p:nvPicPr>
        <p:blipFill>
          <a:blip r:embed="rId3"/>
          <a:stretch>
            <a:fillRect/>
          </a:stretch>
        </p:blipFill>
        <p:spPr>
          <a:xfrm>
            <a:off x="3000375" y="464144"/>
            <a:ext cx="1267309" cy="1267309"/>
          </a:xfrm>
          <a:prstGeom prst="rect">
            <a:avLst/>
          </a:prstGeom>
        </p:spPr>
      </p:pic>
    </p:spTree>
    <p:extLst>
      <p:ext uri="{BB962C8B-B14F-4D97-AF65-F5344CB8AC3E}">
        <p14:creationId xmlns:p14="http://schemas.microsoft.com/office/powerpoint/2010/main" val="75245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1"/>
            <a:ext cx="7757539" cy="510602"/>
          </a:xfrm>
        </p:spPr>
        <p:txBody>
          <a:bodyPr>
            <a:noAutofit/>
          </a:bodyPr>
          <a:lstStyle/>
          <a:p>
            <a:r>
              <a:rPr lang="en-GB" sz="2800" b="1" dirty="0">
                <a:latin typeface="Candara" panose="020E0502030303020204" pitchFamily="34" charset="0"/>
              </a:rPr>
              <a:t>Working with families</a:t>
            </a: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18292" y="1772543"/>
            <a:ext cx="8555709" cy="3181118"/>
          </a:xfrm>
        </p:spPr>
        <p:txBody>
          <a:bodyPr>
            <a:normAutofit/>
          </a:bodyPr>
          <a:lstStyle/>
          <a:p>
            <a:pPr algn="just"/>
            <a:r>
              <a:rPr lang="en-GB" dirty="0">
                <a:latin typeface="Candara" panose="020E0502030303020204" pitchFamily="34" charset="0"/>
              </a:rPr>
              <a:t>We fully recognise the importance of a partnership with families in supporting our pupils and we are grateful for your input today.</a:t>
            </a:r>
          </a:p>
          <a:p>
            <a:pPr algn="just"/>
            <a:r>
              <a:rPr lang="en-GB" dirty="0">
                <a:latin typeface="Candara" panose="020E0502030303020204" pitchFamily="34" charset="0"/>
              </a:rPr>
              <a:t>We will look at all of your comments when we write our draft policy.</a:t>
            </a:r>
          </a:p>
          <a:p>
            <a:pPr algn="just"/>
            <a:r>
              <a:rPr lang="en-GB" dirty="0">
                <a:latin typeface="Candara" panose="020E0502030303020204" pitchFamily="34" charset="0"/>
              </a:rPr>
              <a:t>We will send out a draft policy document and you will be invited to comment on it or make further suggestions.</a:t>
            </a:r>
          </a:p>
          <a:p>
            <a:pPr algn="just"/>
            <a:r>
              <a:rPr lang="en-GB" dirty="0">
                <a:latin typeface="Candara" panose="020E0502030303020204" pitchFamily="34" charset="0"/>
              </a:rPr>
              <a:t>When we work together, children hear the same message at school and at home.</a:t>
            </a:r>
          </a:p>
          <a:p>
            <a:pPr algn="just"/>
            <a:r>
              <a:rPr lang="en-GB" dirty="0">
                <a:latin typeface="Candara" panose="020E0502030303020204" pitchFamily="34" charset="0"/>
              </a:rPr>
              <a:t>We are grateful for your support.</a:t>
            </a:r>
          </a:p>
          <a:p>
            <a:pPr algn="just"/>
            <a:endParaRPr lang="en-GB" dirty="0">
              <a:latin typeface="Candara" panose="020E0502030303020204" pitchFamily="34" charset="0"/>
            </a:endParaRP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534" y="401216"/>
            <a:ext cx="395467" cy="718987"/>
          </a:xfrm>
          <a:prstGeom prst="rect">
            <a:avLst/>
          </a:prstGeom>
          <a:solidFill>
            <a:schemeClr val="bg1">
              <a:lumMod val="75000"/>
            </a:schemeClr>
          </a:solidFill>
        </p:spPr>
      </p:pic>
      <p:pic>
        <p:nvPicPr>
          <p:cNvPr id="6" name="Picture 5" descr="A close up of a toy&#10;&#10;Description automatically generated">
            <a:extLst>
              <a:ext uri="{FF2B5EF4-FFF2-40B4-BE49-F238E27FC236}">
                <a16:creationId xmlns:a16="http://schemas.microsoft.com/office/drawing/2014/main" id="{C44A4A13-EF79-4834-B693-F3CEB8CA6E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36612" y="3858843"/>
            <a:ext cx="1996752" cy="1747158"/>
          </a:xfrm>
          <a:prstGeom prst="rect">
            <a:avLst/>
          </a:prstGeom>
        </p:spPr>
      </p:pic>
      <p:sp>
        <p:nvSpPr>
          <p:cNvPr id="7" name="TextBox 6">
            <a:extLst>
              <a:ext uri="{FF2B5EF4-FFF2-40B4-BE49-F238E27FC236}">
                <a16:creationId xmlns:a16="http://schemas.microsoft.com/office/drawing/2014/main" id="{6BDD55AF-67C1-4CA7-9F5B-E7E3020153E2}"/>
              </a:ext>
            </a:extLst>
          </p:cNvPr>
          <p:cNvSpPr txBox="1"/>
          <p:nvPr/>
        </p:nvSpPr>
        <p:spPr>
          <a:xfrm>
            <a:off x="6881782" y="5436724"/>
            <a:ext cx="1996752" cy="169277"/>
          </a:xfrm>
          <a:prstGeom prst="rect">
            <a:avLst/>
          </a:prstGeom>
          <a:noFill/>
        </p:spPr>
        <p:txBody>
          <a:bodyPr wrap="square" rtlCol="0">
            <a:spAutoFit/>
          </a:bodyPr>
          <a:lstStyle/>
          <a:p>
            <a:r>
              <a:rPr lang="en-GB" sz="500" dirty="0">
                <a:hlinkClick r:id="rId4" tooltip="http://awesomelyblankinthemiddle.blogspot.com/"/>
              </a:rPr>
              <a:t>This Photo</a:t>
            </a:r>
            <a:r>
              <a:rPr lang="en-GB" sz="500" dirty="0"/>
              <a:t> by Unknown Author is licensed under </a:t>
            </a:r>
            <a:r>
              <a:rPr lang="en-GB" sz="500" dirty="0">
                <a:hlinkClick r:id="rId5" tooltip="https://creativecommons.org/licenses/by-nc/3.0/"/>
              </a:rPr>
              <a:t>CC BY-NC</a:t>
            </a:r>
            <a:endParaRPr lang="en-GB" sz="500" dirty="0"/>
          </a:p>
        </p:txBody>
      </p:sp>
    </p:spTree>
    <p:extLst>
      <p:ext uri="{BB962C8B-B14F-4D97-AF65-F5344CB8AC3E}">
        <p14:creationId xmlns:p14="http://schemas.microsoft.com/office/powerpoint/2010/main" val="322736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1"/>
            <a:ext cx="7757539" cy="510602"/>
          </a:xfrm>
        </p:spPr>
        <p:txBody>
          <a:bodyPr>
            <a:noAutofit/>
          </a:bodyPr>
          <a:lstStyle/>
          <a:p>
            <a:r>
              <a:rPr lang="en-GB" sz="2800" b="1" dirty="0">
                <a:latin typeface="Candara" panose="020E0502030303020204" pitchFamily="34" charset="0"/>
              </a:rPr>
              <a:t>How can we help you?</a:t>
            </a: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18292" y="1185351"/>
            <a:ext cx="8555709" cy="4487297"/>
          </a:xfrm>
        </p:spPr>
        <p:txBody>
          <a:bodyPr>
            <a:normAutofit/>
          </a:bodyPr>
          <a:lstStyle/>
          <a:p>
            <a:pPr algn="just"/>
            <a:r>
              <a:rPr lang="en-GB" dirty="0">
                <a:latin typeface="Candara" panose="020E0502030303020204" pitchFamily="34" charset="0"/>
              </a:rPr>
              <a:t>We understand that talking about health issues, body issues, mental wellbeing, relationships issues, sexual health and what to do if your child has concerns can be extremely difficult for parents.</a:t>
            </a:r>
          </a:p>
          <a:p>
            <a:pPr algn="just"/>
            <a:r>
              <a:rPr lang="en-GB" dirty="0">
                <a:latin typeface="Candara" panose="020E0502030303020204" pitchFamily="34" charset="0"/>
              </a:rPr>
              <a:t>We are here to help.</a:t>
            </a:r>
          </a:p>
          <a:p>
            <a:pPr algn="just"/>
            <a:r>
              <a:rPr lang="en-GB" dirty="0">
                <a:latin typeface="Candara" panose="020E0502030303020204" pitchFamily="34" charset="0"/>
              </a:rPr>
              <a:t>If you have any concerns or need any support please make an appointment to speak to: </a:t>
            </a:r>
            <a:r>
              <a:rPr lang="en-GB" i="1" dirty="0">
                <a:highlight>
                  <a:srgbClr val="FFFF00"/>
                </a:highlight>
                <a:latin typeface="Candara" panose="020E0502030303020204" pitchFamily="34" charset="0"/>
              </a:rPr>
              <a:t>[you should name your school’s designated PSHE lead, wellbeing lead, Headteacher or DSP as appropriate for your school and give relevant contact details]</a:t>
            </a:r>
            <a:endParaRPr lang="en-GB" dirty="0">
              <a:highlight>
                <a:srgbClr val="FFFF00"/>
              </a:highlight>
              <a:latin typeface="Candara" panose="020E0502030303020204" pitchFamily="34" charset="0"/>
            </a:endParaRP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534" y="401216"/>
            <a:ext cx="395467" cy="718987"/>
          </a:xfrm>
          <a:prstGeom prst="rect">
            <a:avLst/>
          </a:prstGeom>
          <a:solidFill>
            <a:schemeClr val="bg1">
              <a:lumMod val="75000"/>
            </a:schemeClr>
          </a:solidFill>
        </p:spPr>
      </p:pic>
      <p:pic>
        <p:nvPicPr>
          <p:cNvPr id="6" name="Picture 5" descr="A picture containing drawing, food&#10;&#10;Description automatically generated">
            <a:extLst>
              <a:ext uri="{FF2B5EF4-FFF2-40B4-BE49-F238E27FC236}">
                <a16:creationId xmlns:a16="http://schemas.microsoft.com/office/drawing/2014/main" id="{4999B38F-F300-4152-BEBD-AE5DDE27847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10563"/>
          <a:stretch/>
        </p:blipFill>
        <p:spPr>
          <a:xfrm>
            <a:off x="718292" y="3575739"/>
            <a:ext cx="4107075" cy="2747304"/>
          </a:xfrm>
          <a:prstGeom prst="rect">
            <a:avLst/>
          </a:prstGeom>
        </p:spPr>
      </p:pic>
      <p:pic>
        <p:nvPicPr>
          <p:cNvPr id="7" name="Picture 6" descr="A close up of a toy&#10;&#10;Description automatically generated">
            <a:extLst>
              <a:ext uri="{FF2B5EF4-FFF2-40B4-BE49-F238E27FC236}">
                <a16:creationId xmlns:a16="http://schemas.microsoft.com/office/drawing/2014/main" id="{07C16753-10D5-4701-AD44-CD689F74A5B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252754" y="3709176"/>
            <a:ext cx="1823513" cy="1823513"/>
          </a:xfrm>
          <a:prstGeom prst="rect">
            <a:avLst/>
          </a:prstGeom>
        </p:spPr>
      </p:pic>
    </p:spTree>
    <p:extLst>
      <p:ext uri="{BB962C8B-B14F-4D97-AF65-F5344CB8AC3E}">
        <p14:creationId xmlns:p14="http://schemas.microsoft.com/office/powerpoint/2010/main" val="418579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0"/>
            <a:ext cx="7757539" cy="1320800"/>
          </a:xfrm>
        </p:spPr>
        <p:txBody>
          <a:bodyPr>
            <a:noAutofit/>
          </a:bodyPr>
          <a:lstStyle/>
          <a:p>
            <a:pPr algn="just"/>
            <a:r>
              <a:rPr lang="en-GB" sz="2800" b="1" dirty="0">
                <a:latin typeface="Candara" panose="020E0502030303020204" pitchFamily="34" charset="0"/>
              </a:rPr>
              <a:t>Aims of the meeting</a:t>
            </a: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677334" y="1746965"/>
            <a:ext cx="8596668" cy="4161259"/>
          </a:xfrm>
        </p:spPr>
        <p:txBody>
          <a:bodyPr>
            <a:normAutofit/>
          </a:bodyPr>
          <a:lstStyle/>
          <a:p>
            <a:pPr algn="just"/>
            <a:r>
              <a:rPr lang="en-GB" dirty="0">
                <a:latin typeface="Candara" panose="020E0502030303020204" pitchFamily="34" charset="0"/>
              </a:rPr>
              <a:t>To find out more about the new guidance (which is compulsory from September).</a:t>
            </a:r>
          </a:p>
          <a:p>
            <a:pPr algn="just"/>
            <a:r>
              <a:rPr lang="en-GB" dirty="0">
                <a:latin typeface="Candara" panose="020E0502030303020204" pitchFamily="34" charset="0"/>
              </a:rPr>
              <a:t>To understand what the school </a:t>
            </a:r>
            <a:r>
              <a:rPr lang="en-GB" b="1" dirty="0">
                <a:latin typeface="Candara" panose="020E0502030303020204" pitchFamily="34" charset="0"/>
              </a:rPr>
              <a:t>currently</a:t>
            </a:r>
            <a:r>
              <a:rPr lang="en-GB" dirty="0">
                <a:latin typeface="Candara" panose="020E0502030303020204" pitchFamily="34" charset="0"/>
              </a:rPr>
              <a:t> teaches in Relationships Education and Sex Education.</a:t>
            </a:r>
          </a:p>
          <a:p>
            <a:pPr algn="just"/>
            <a:r>
              <a:rPr lang="en-GB" dirty="0">
                <a:latin typeface="Candara" panose="020E0502030303020204" pitchFamily="34" charset="0"/>
              </a:rPr>
              <a:t>To explore together what, if anything, should be changed.</a:t>
            </a:r>
          </a:p>
          <a:p>
            <a:pPr algn="just"/>
            <a:r>
              <a:rPr lang="en-GB" dirty="0">
                <a:latin typeface="Candara" panose="020E0502030303020204" pitchFamily="34" charset="0"/>
              </a:rPr>
              <a:t>To have a chance to ask questions.</a:t>
            </a:r>
          </a:p>
          <a:p>
            <a:pPr algn="just"/>
            <a:r>
              <a:rPr lang="en-GB" b="1" dirty="0">
                <a:latin typeface="Candara" panose="020E0502030303020204" pitchFamily="34" charset="0"/>
              </a:rPr>
              <a:t>Some conversations during this meeting may be very sensitive or personal and we request that you keep confidential anything shared by another parent or family member.</a:t>
            </a:r>
          </a:p>
          <a:p>
            <a:pPr marL="0" indent="0" algn="just">
              <a:buNone/>
            </a:pPr>
            <a:endParaRPr lang="en-GB" dirty="0">
              <a:latin typeface="Candara" panose="020E0502030303020204" pitchFamily="34" charset="0"/>
            </a:endParaRP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5016" y="765110"/>
            <a:ext cx="348986" cy="634482"/>
          </a:xfrm>
          <a:prstGeom prst="rect">
            <a:avLst/>
          </a:prstGeom>
          <a:solidFill>
            <a:schemeClr val="bg1">
              <a:lumMod val="75000"/>
            </a:schemeClr>
          </a:solidFill>
        </p:spPr>
      </p:pic>
      <p:pic>
        <p:nvPicPr>
          <p:cNvPr id="6" name="Picture 5" descr="A close up of a sign&#10;&#10;Description automatically generated">
            <a:extLst>
              <a:ext uri="{FF2B5EF4-FFF2-40B4-BE49-F238E27FC236}">
                <a16:creationId xmlns:a16="http://schemas.microsoft.com/office/drawing/2014/main" id="{C307B2BE-E95F-4FF5-B1BF-40263BC694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72381" y="4301717"/>
            <a:ext cx="3939771" cy="1991198"/>
          </a:xfrm>
          <a:prstGeom prst="rect">
            <a:avLst/>
          </a:prstGeom>
        </p:spPr>
      </p:pic>
      <p:sp>
        <p:nvSpPr>
          <p:cNvPr id="7" name="TextBox 6">
            <a:extLst>
              <a:ext uri="{FF2B5EF4-FFF2-40B4-BE49-F238E27FC236}">
                <a16:creationId xmlns:a16="http://schemas.microsoft.com/office/drawing/2014/main" id="{5576E9CB-AF0B-4796-8873-802B309482B3}"/>
              </a:ext>
            </a:extLst>
          </p:cNvPr>
          <p:cNvSpPr txBox="1"/>
          <p:nvPr/>
        </p:nvSpPr>
        <p:spPr>
          <a:xfrm>
            <a:off x="6296025" y="6216134"/>
            <a:ext cx="2509186" cy="184666"/>
          </a:xfrm>
          <a:prstGeom prst="rect">
            <a:avLst/>
          </a:prstGeom>
          <a:noFill/>
        </p:spPr>
        <p:txBody>
          <a:bodyPr wrap="square" rtlCol="0">
            <a:spAutoFit/>
          </a:bodyPr>
          <a:lstStyle/>
          <a:p>
            <a:r>
              <a:rPr lang="en-GB" sz="600" dirty="0">
                <a:hlinkClick r:id="rId4" tooltip="http://www.personal.psu.edu/staff/b/x/bxb11/Objectives/"/>
              </a:rPr>
              <a:t>This Photo</a:t>
            </a:r>
            <a:r>
              <a:rPr lang="en-GB" sz="600" dirty="0"/>
              <a:t> by Unknown Author is licensed under </a:t>
            </a:r>
            <a:r>
              <a:rPr lang="en-GB" sz="600" dirty="0">
                <a:hlinkClick r:id="rId5" tooltip="https://creativecommons.org/licenses/by-nc-sa/3.0/"/>
              </a:rPr>
              <a:t>CC BY-SA-NC</a:t>
            </a:r>
            <a:endParaRPr lang="en-GB" sz="600" dirty="0"/>
          </a:p>
        </p:txBody>
      </p:sp>
    </p:spTree>
    <p:extLst>
      <p:ext uri="{BB962C8B-B14F-4D97-AF65-F5344CB8AC3E}">
        <p14:creationId xmlns:p14="http://schemas.microsoft.com/office/powerpoint/2010/main" val="43603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999550" y="739192"/>
            <a:ext cx="7757539" cy="1320800"/>
          </a:xfrm>
        </p:spPr>
        <p:txBody>
          <a:bodyPr>
            <a:noAutofit/>
          </a:bodyPr>
          <a:lstStyle/>
          <a:p>
            <a:r>
              <a:rPr lang="en-GB" sz="2800" b="1" dirty="0">
                <a:latin typeface="Candara" panose="020E0502030303020204" pitchFamily="34" charset="0"/>
              </a:rPr>
              <a:t>Why is there new guidance on Relationships Education &amp; Sex Education?</a:t>
            </a:r>
            <a:br>
              <a:rPr lang="en-GB" sz="2800" dirty="0">
                <a:latin typeface="Candara" panose="020E0502030303020204" pitchFamily="34" charset="0"/>
              </a:rPr>
            </a:b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677334" y="1722016"/>
            <a:ext cx="8596668" cy="4734768"/>
          </a:xfrm>
        </p:spPr>
        <p:txBody>
          <a:bodyPr>
            <a:normAutofit/>
          </a:bodyPr>
          <a:lstStyle/>
          <a:p>
            <a:pPr algn="just"/>
            <a:r>
              <a:rPr lang="en-GB" dirty="0">
                <a:latin typeface="Candara" panose="020E0502030303020204" pitchFamily="34" charset="0"/>
              </a:rPr>
              <a:t>The Department for Education’s guidance for schools in this area was last updated in 2000 and no longer reflects the modern digital and social media world we now live in.</a:t>
            </a:r>
          </a:p>
          <a:p>
            <a:pPr algn="just"/>
            <a:r>
              <a:rPr lang="en-GB" dirty="0">
                <a:latin typeface="Candara" panose="020E0502030303020204" pitchFamily="34" charset="0"/>
              </a:rPr>
              <a:t>The new guidance has caught up with what we are already teaching our pupils: that they are unique, cherished and special; what it means to belong to a loving family and a caring school community; what it means to be a good friend; that diversity is important and to be valued; how to use social media and the internet safely and responsibly;  how to keep themselves and others safe and healthy (physically and emotionally) and where to find help when needed. </a:t>
            </a:r>
          </a:p>
          <a:p>
            <a:pPr algn="just"/>
            <a:r>
              <a:rPr lang="en-GB" dirty="0">
                <a:latin typeface="Candara" panose="020E0502030303020204" pitchFamily="34" charset="0"/>
              </a:rPr>
              <a:t>We spend a lot of time in school supporting our pupils’ emotional and mental wellbeing (as well as their academic learning). The new guidance recognises the importance of this including reducing the stigma associated with mental health issues.</a:t>
            </a:r>
          </a:p>
          <a:p>
            <a:pPr algn="just"/>
            <a:endParaRPr lang="en-GB" dirty="0">
              <a:latin typeface="Candara" panose="020E0502030303020204" pitchFamily="34" charset="0"/>
            </a:endParaRPr>
          </a:p>
          <a:p>
            <a:pPr marL="0" indent="0" algn="just">
              <a:buNone/>
            </a:pPr>
            <a:endParaRPr lang="en-GB" dirty="0">
              <a:latin typeface="Candara" panose="020E0502030303020204" pitchFamily="34" charset="0"/>
            </a:endParaRP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5016" y="765110"/>
            <a:ext cx="348986" cy="634482"/>
          </a:xfrm>
          <a:prstGeom prst="rect">
            <a:avLst/>
          </a:prstGeom>
          <a:solidFill>
            <a:schemeClr val="bg1">
              <a:lumMod val="75000"/>
            </a:schemeClr>
          </a:solidFill>
        </p:spPr>
      </p:pic>
      <p:pic>
        <p:nvPicPr>
          <p:cNvPr id="22" name="Picture 21" descr="A drawing of a cartoon character&#10;&#10;Description automatically generated">
            <a:extLst>
              <a:ext uri="{FF2B5EF4-FFF2-40B4-BE49-F238E27FC236}">
                <a16:creationId xmlns:a16="http://schemas.microsoft.com/office/drawing/2014/main" id="{941070AD-4003-482D-8013-D18DECABA3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09722" y="5422636"/>
            <a:ext cx="1464280" cy="1034148"/>
          </a:xfrm>
          <a:prstGeom prst="rect">
            <a:avLst/>
          </a:prstGeom>
        </p:spPr>
      </p:pic>
    </p:spTree>
    <p:extLst>
      <p:ext uri="{BB962C8B-B14F-4D97-AF65-F5344CB8AC3E}">
        <p14:creationId xmlns:p14="http://schemas.microsoft.com/office/powerpoint/2010/main" val="272632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1"/>
            <a:ext cx="7757539" cy="548640"/>
          </a:xfrm>
        </p:spPr>
        <p:txBody>
          <a:bodyPr>
            <a:noAutofit/>
          </a:bodyPr>
          <a:lstStyle/>
          <a:p>
            <a:r>
              <a:rPr lang="en-GB" sz="2800" b="1" dirty="0">
                <a:latin typeface="Candara" panose="020E0502030303020204" pitchFamily="34" charset="0"/>
              </a:rPr>
              <a:t>Relationships Education at our school? </a:t>
            </a:r>
            <a:br>
              <a:rPr lang="en-GB" sz="2800" dirty="0">
                <a:latin typeface="Candara" panose="020E0502030303020204" pitchFamily="34" charset="0"/>
              </a:rPr>
            </a:b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48430" y="1063691"/>
            <a:ext cx="8555709" cy="5252406"/>
          </a:xfrm>
        </p:spPr>
        <p:txBody>
          <a:bodyPr>
            <a:normAutofit/>
          </a:bodyPr>
          <a:lstStyle/>
          <a:p>
            <a:pPr algn="just"/>
            <a:r>
              <a:rPr lang="en-GB" dirty="0">
                <a:latin typeface="Candara" panose="020E0502030303020204" pitchFamily="34" charset="0"/>
              </a:rPr>
              <a:t>We begin teaching Relationships Education from the first moment our pupils walk through the door.</a:t>
            </a:r>
          </a:p>
          <a:p>
            <a:pPr algn="just"/>
            <a:r>
              <a:rPr lang="en-GB" dirty="0">
                <a:latin typeface="Candara" panose="020E0502030303020204" pitchFamily="34" charset="0"/>
              </a:rPr>
              <a:t>Here are just some of the things our pupils learn about healthy relationships on their first day at school …</a:t>
            </a:r>
          </a:p>
          <a:p>
            <a:pPr lvl="1" algn="just">
              <a:spcBef>
                <a:spcPts val="0"/>
              </a:spcBef>
              <a:buFont typeface="Wingdings" panose="05000000000000000000" pitchFamily="2" charset="2"/>
              <a:buChar char="v"/>
            </a:pPr>
            <a:r>
              <a:rPr lang="en-GB" dirty="0">
                <a:latin typeface="Candara" panose="020E0502030303020204" pitchFamily="34" charset="0"/>
              </a:rPr>
              <a:t>How to listen to one another;</a:t>
            </a:r>
          </a:p>
          <a:p>
            <a:pPr lvl="1" algn="just">
              <a:spcBef>
                <a:spcPts val="0"/>
              </a:spcBef>
              <a:buFont typeface="Wingdings" panose="05000000000000000000" pitchFamily="2" charset="2"/>
              <a:buChar char="v"/>
            </a:pPr>
            <a:r>
              <a:rPr lang="en-GB" dirty="0">
                <a:latin typeface="Candara" panose="020E0502030303020204" pitchFamily="34" charset="0"/>
              </a:rPr>
              <a:t>How to share our school’s resources;</a:t>
            </a:r>
          </a:p>
          <a:p>
            <a:pPr lvl="1" algn="just">
              <a:spcBef>
                <a:spcPts val="0"/>
              </a:spcBef>
              <a:buFont typeface="Wingdings" panose="05000000000000000000" pitchFamily="2" charset="2"/>
              <a:buChar char="v"/>
            </a:pPr>
            <a:r>
              <a:rPr lang="en-GB" dirty="0">
                <a:latin typeface="Candara" panose="020E0502030303020204" pitchFamily="34" charset="0"/>
              </a:rPr>
              <a:t>How to play well together and ensure no one is left out;</a:t>
            </a:r>
          </a:p>
          <a:p>
            <a:pPr lvl="1" algn="just">
              <a:spcBef>
                <a:spcPts val="0"/>
              </a:spcBef>
              <a:buFont typeface="Wingdings" panose="05000000000000000000" pitchFamily="2" charset="2"/>
              <a:buChar char="v"/>
            </a:pPr>
            <a:r>
              <a:rPr lang="en-GB" dirty="0">
                <a:latin typeface="Candara" panose="020E0502030303020204" pitchFamily="34" charset="0"/>
              </a:rPr>
              <a:t>How to look after the environment around us (the school and the wider world);</a:t>
            </a:r>
          </a:p>
          <a:p>
            <a:pPr lvl="1" algn="just">
              <a:spcBef>
                <a:spcPts val="0"/>
              </a:spcBef>
              <a:buFont typeface="Wingdings" panose="05000000000000000000" pitchFamily="2" charset="2"/>
              <a:buChar char="v"/>
            </a:pPr>
            <a:r>
              <a:rPr lang="en-GB" dirty="0">
                <a:latin typeface="Candara" panose="020E0502030303020204" pitchFamily="34" charset="0"/>
              </a:rPr>
              <a:t>That every class member is as important as everyone else;</a:t>
            </a:r>
          </a:p>
          <a:p>
            <a:pPr lvl="1" algn="just">
              <a:spcBef>
                <a:spcPts val="0"/>
              </a:spcBef>
              <a:buFont typeface="Wingdings" panose="05000000000000000000" pitchFamily="2" charset="2"/>
              <a:buChar char="v"/>
            </a:pPr>
            <a:r>
              <a:rPr lang="en-GB" dirty="0">
                <a:latin typeface="Candara" panose="020E0502030303020204" pitchFamily="34" charset="0"/>
              </a:rPr>
              <a:t>How to disagree well with each other (being curious about difference, accepting and respecting different backgrounds and ways of life);</a:t>
            </a:r>
          </a:p>
          <a:p>
            <a:pPr lvl="1" algn="just">
              <a:spcBef>
                <a:spcPts val="0"/>
              </a:spcBef>
              <a:buFont typeface="Wingdings" panose="05000000000000000000" pitchFamily="2" charset="2"/>
              <a:buChar char="v"/>
            </a:pPr>
            <a:r>
              <a:rPr lang="en-GB" dirty="0">
                <a:latin typeface="Candara" panose="020E0502030303020204" pitchFamily="34" charset="0"/>
              </a:rPr>
              <a:t>How to look after each other (e.g. getting an adult if someone falls down) and</a:t>
            </a:r>
          </a:p>
          <a:p>
            <a:pPr lvl="1" algn="just">
              <a:spcBef>
                <a:spcPts val="0"/>
              </a:spcBef>
              <a:buFont typeface="Wingdings" panose="05000000000000000000" pitchFamily="2" charset="2"/>
              <a:buChar char="v"/>
            </a:pPr>
            <a:r>
              <a:rPr lang="en-GB" dirty="0">
                <a:latin typeface="Candara" panose="020E0502030303020204" pitchFamily="34" charset="0"/>
              </a:rPr>
              <a:t>That family members love each other even when they are apart.</a:t>
            </a:r>
          </a:p>
          <a:p>
            <a:pPr algn="just">
              <a:spcBef>
                <a:spcPts val="0"/>
              </a:spcBef>
            </a:pPr>
            <a:endParaRPr lang="en-GB" dirty="0">
              <a:latin typeface="Candara" panose="020E0502030303020204" pitchFamily="34" charset="0"/>
            </a:endParaRPr>
          </a:p>
          <a:p>
            <a:pPr marL="0" indent="0" algn="just">
              <a:buNone/>
            </a:pPr>
            <a:endParaRPr lang="en-GB" dirty="0">
              <a:latin typeface="Candara" panose="020E0502030303020204" pitchFamily="34" charset="0"/>
            </a:endParaRP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9618" y="401217"/>
            <a:ext cx="364383" cy="662474"/>
          </a:xfrm>
          <a:prstGeom prst="rect">
            <a:avLst/>
          </a:prstGeom>
          <a:solidFill>
            <a:schemeClr val="bg1">
              <a:lumMod val="75000"/>
            </a:schemeClr>
          </a:solidFill>
        </p:spPr>
      </p:pic>
      <p:pic>
        <p:nvPicPr>
          <p:cNvPr id="6" name="Picture 5" descr="A living room filled with furniture and a table&#10;&#10;Description automatically generated">
            <a:extLst>
              <a:ext uri="{FF2B5EF4-FFF2-40B4-BE49-F238E27FC236}">
                <a16:creationId xmlns:a16="http://schemas.microsoft.com/office/drawing/2014/main" id="{AB886210-DE38-4533-A2F5-37AB01EA566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67031" y="4596277"/>
            <a:ext cx="2937108" cy="1652123"/>
          </a:xfrm>
          <a:prstGeom prst="rect">
            <a:avLst/>
          </a:prstGeom>
        </p:spPr>
      </p:pic>
      <p:sp>
        <p:nvSpPr>
          <p:cNvPr id="7" name="TextBox 6">
            <a:extLst>
              <a:ext uri="{FF2B5EF4-FFF2-40B4-BE49-F238E27FC236}">
                <a16:creationId xmlns:a16="http://schemas.microsoft.com/office/drawing/2014/main" id="{EE92CE23-9B55-4E72-BC99-57D0967195D7}"/>
              </a:ext>
            </a:extLst>
          </p:cNvPr>
          <p:cNvSpPr txBox="1"/>
          <p:nvPr/>
        </p:nvSpPr>
        <p:spPr>
          <a:xfrm>
            <a:off x="6288838" y="6225012"/>
            <a:ext cx="2310882" cy="184666"/>
          </a:xfrm>
          <a:prstGeom prst="rect">
            <a:avLst/>
          </a:prstGeom>
          <a:noFill/>
        </p:spPr>
        <p:txBody>
          <a:bodyPr wrap="square" rtlCol="0">
            <a:spAutoFit/>
          </a:bodyPr>
          <a:lstStyle/>
          <a:p>
            <a:r>
              <a:rPr lang="en-GB" sz="600" dirty="0">
                <a:hlinkClick r:id="rId4" tooltip="http://architectureandeducation.org/2015/06/22/interview-with-ruth-benn-and-rebecca-skelton-teachers-at-sparrow-farm-infants-nursery-school-feltham/"/>
              </a:rPr>
              <a:t>This Photo</a:t>
            </a:r>
            <a:r>
              <a:rPr lang="en-GB" sz="600" dirty="0"/>
              <a:t> by Unknown Author is licensed under </a:t>
            </a:r>
            <a:r>
              <a:rPr lang="en-GB" sz="600" dirty="0">
                <a:hlinkClick r:id="rId5" tooltip="https://creativecommons.org/licenses/by-nc-sa/3.0/"/>
              </a:rPr>
              <a:t>CC BY-SA-NC</a:t>
            </a:r>
            <a:endParaRPr lang="en-GB" sz="600" dirty="0"/>
          </a:p>
        </p:txBody>
      </p:sp>
      <p:pic>
        <p:nvPicPr>
          <p:cNvPr id="15" name="Picture 14" descr="A picture containing indoor, child, table, toy&#10;&#10;Description automatically generated">
            <a:extLst>
              <a:ext uri="{FF2B5EF4-FFF2-40B4-BE49-F238E27FC236}">
                <a16:creationId xmlns:a16="http://schemas.microsoft.com/office/drawing/2014/main" id="{7E12BE71-9B36-457C-9013-F48ECA40F58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773123" y="4596277"/>
            <a:ext cx="2515715" cy="1674747"/>
          </a:xfrm>
          <a:prstGeom prst="rect">
            <a:avLst/>
          </a:prstGeom>
        </p:spPr>
      </p:pic>
      <p:sp>
        <p:nvSpPr>
          <p:cNvPr id="16" name="TextBox 15">
            <a:extLst>
              <a:ext uri="{FF2B5EF4-FFF2-40B4-BE49-F238E27FC236}">
                <a16:creationId xmlns:a16="http://schemas.microsoft.com/office/drawing/2014/main" id="{9D5D2911-94E0-4497-BE51-147F46CD138A}"/>
              </a:ext>
            </a:extLst>
          </p:cNvPr>
          <p:cNvSpPr txBox="1"/>
          <p:nvPr/>
        </p:nvSpPr>
        <p:spPr>
          <a:xfrm>
            <a:off x="3676406" y="6226106"/>
            <a:ext cx="3333750" cy="184666"/>
          </a:xfrm>
          <a:prstGeom prst="rect">
            <a:avLst/>
          </a:prstGeom>
          <a:noFill/>
        </p:spPr>
        <p:txBody>
          <a:bodyPr wrap="square" rtlCol="0">
            <a:spAutoFit/>
          </a:bodyPr>
          <a:lstStyle/>
          <a:p>
            <a:r>
              <a:rPr lang="en-GB" sz="600" dirty="0">
                <a:hlinkClick r:id="rId7" tooltip="http://looneyslitblog.blogspot.com/2014/08/literacy-learning-spectrum-how-brain.html"/>
              </a:rPr>
              <a:t>This Photo</a:t>
            </a:r>
            <a:r>
              <a:rPr lang="en-GB" sz="600" dirty="0"/>
              <a:t> by Unknown Author is licensed under </a:t>
            </a:r>
            <a:r>
              <a:rPr lang="en-GB" sz="600" dirty="0">
                <a:hlinkClick r:id="rId8" tooltip="https://creativecommons.org/licenses/by/3.0/"/>
              </a:rPr>
              <a:t>CC BY</a:t>
            </a:r>
            <a:endParaRPr lang="en-GB" sz="600" dirty="0"/>
          </a:p>
        </p:txBody>
      </p:sp>
      <p:pic>
        <p:nvPicPr>
          <p:cNvPr id="18" name="Picture 17" descr="A picture containing child, young, woman, group&#10;&#10;Description automatically generated">
            <a:extLst>
              <a:ext uri="{FF2B5EF4-FFF2-40B4-BE49-F238E27FC236}">
                <a16:creationId xmlns:a16="http://schemas.microsoft.com/office/drawing/2014/main" id="{46A4241B-4B24-4101-AAAE-796E47BB86C8}"/>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r="7334"/>
          <a:stretch/>
        </p:blipFill>
        <p:spPr>
          <a:xfrm>
            <a:off x="832416" y="4601874"/>
            <a:ext cx="2756328" cy="1670244"/>
          </a:xfrm>
          <a:prstGeom prst="rect">
            <a:avLst/>
          </a:prstGeom>
        </p:spPr>
      </p:pic>
      <p:sp>
        <p:nvSpPr>
          <p:cNvPr id="19" name="TextBox 18">
            <a:extLst>
              <a:ext uri="{FF2B5EF4-FFF2-40B4-BE49-F238E27FC236}">
                <a16:creationId xmlns:a16="http://schemas.microsoft.com/office/drawing/2014/main" id="{096956C0-3F66-4BAA-8054-C1967ACDE8F4}"/>
              </a:ext>
            </a:extLst>
          </p:cNvPr>
          <p:cNvSpPr txBox="1"/>
          <p:nvPr/>
        </p:nvSpPr>
        <p:spPr>
          <a:xfrm>
            <a:off x="748430" y="6227200"/>
            <a:ext cx="2974486" cy="184666"/>
          </a:xfrm>
          <a:prstGeom prst="rect">
            <a:avLst/>
          </a:prstGeom>
          <a:noFill/>
        </p:spPr>
        <p:txBody>
          <a:bodyPr wrap="square" rtlCol="0">
            <a:spAutoFit/>
          </a:bodyPr>
          <a:lstStyle/>
          <a:p>
            <a:r>
              <a:rPr lang="en-GB" sz="600" dirty="0">
                <a:hlinkClick r:id="rId10" tooltip="http://eduspiral.com/malaysia-needs-qualified-early-childhood-education-professionals-trained-at-a-college-that-best-equip-them-with-practical-academic-concepts/"/>
              </a:rPr>
              <a:t>This Photo</a:t>
            </a:r>
            <a:r>
              <a:rPr lang="en-GB" sz="600" dirty="0"/>
              <a:t> by Unknown Author is licensed under </a:t>
            </a:r>
            <a:r>
              <a:rPr lang="en-GB" sz="600" dirty="0">
                <a:hlinkClick r:id="rId11" tooltip="https://creativecommons.org/licenses/by-nc-nd/3.0/"/>
              </a:rPr>
              <a:t>CC BY-NC-ND</a:t>
            </a:r>
            <a:endParaRPr lang="en-GB" sz="600" dirty="0"/>
          </a:p>
        </p:txBody>
      </p:sp>
    </p:spTree>
    <p:extLst>
      <p:ext uri="{BB962C8B-B14F-4D97-AF65-F5344CB8AC3E}">
        <p14:creationId xmlns:p14="http://schemas.microsoft.com/office/powerpoint/2010/main" val="339875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0"/>
            <a:ext cx="7757539" cy="971729"/>
          </a:xfrm>
        </p:spPr>
        <p:txBody>
          <a:bodyPr>
            <a:noAutofit/>
          </a:bodyPr>
          <a:lstStyle/>
          <a:p>
            <a:r>
              <a:rPr lang="en-GB" sz="2800" b="1" dirty="0">
                <a:latin typeface="Candara" panose="020E0502030303020204" pitchFamily="34" charset="0"/>
              </a:rPr>
              <a:t>Statutory expectations by the end of EYFS</a:t>
            </a:r>
            <a:br>
              <a:rPr lang="en-GB" sz="2800" dirty="0">
                <a:latin typeface="Candara" panose="020E0502030303020204" pitchFamily="34" charset="0"/>
              </a:rPr>
            </a:b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48430" y="1466217"/>
            <a:ext cx="8555709" cy="4849880"/>
          </a:xfrm>
        </p:spPr>
        <p:txBody>
          <a:bodyPr>
            <a:normAutofit/>
          </a:bodyPr>
          <a:lstStyle/>
          <a:p>
            <a:pPr algn="just"/>
            <a:r>
              <a:rPr lang="en-GB" dirty="0">
                <a:latin typeface="Candara" panose="020E0502030303020204" pitchFamily="34" charset="0"/>
              </a:rPr>
              <a:t>The Early Years Foundation Framework contains several explicit references to expectations for Relationships Education in its Physical Development; and Personal, Social and Emotional learning goals:</a:t>
            </a:r>
          </a:p>
          <a:p>
            <a:pPr algn="just"/>
            <a:r>
              <a:rPr lang="en-GB" dirty="0">
                <a:latin typeface="Candara" panose="020E0502030303020204" pitchFamily="34" charset="0"/>
              </a:rPr>
              <a:t>“Know the importance for good health of physical exercise and a healthy diet, and talk about ways to keep healthy and safe and manage their own basic hygiene and personal needs successfully, including dressing and going to the toilet independently”. (ELG 5)</a:t>
            </a:r>
          </a:p>
          <a:p>
            <a:pPr algn="just"/>
            <a:r>
              <a:rPr lang="en-GB" dirty="0">
                <a:latin typeface="Candara" panose="020E0502030303020204" pitchFamily="34" charset="0"/>
              </a:rPr>
              <a:t>“Play co-operatively, taking turns with others; take account of one another’s ideas about how to organise their activity; show sensitivity to others’ needs and feelings, and form positive relationships with adults and other children”. (ELG 8)</a:t>
            </a: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9354" y="401216"/>
            <a:ext cx="374647" cy="681135"/>
          </a:xfrm>
          <a:prstGeom prst="rect">
            <a:avLst/>
          </a:prstGeom>
          <a:solidFill>
            <a:schemeClr val="bg1">
              <a:lumMod val="75000"/>
            </a:schemeClr>
          </a:solidFill>
        </p:spPr>
      </p:pic>
      <p:pic>
        <p:nvPicPr>
          <p:cNvPr id="6" name="Picture 5" descr="A living room filled with furniture and a table&#10;&#10;Description automatically generated">
            <a:extLst>
              <a:ext uri="{FF2B5EF4-FFF2-40B4-BE49-F238E27FC236}">
                <a16:creationId xmlns:a16="http://schemas.microsoft.com/office/drawing/2014/main" id="{AB886210-DE38-4533-A2F5-37AB01EA566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67031" y="4596277"/>
            <a:ext cx="2937108" cy="1652123"/>
          </a:xfrm>
          <a:prstGeom prst="rect">
            <a:avLst/>
          </a:prstGeom>
        </p:spPr>
      </p:pic>
      <p:sp>
        <p:nvSpPr>
          <p:cNvPr id="7" name="TextBox 6">
            <a:extLst>
              <a:ext uri="{FF2B5EF4-FFF2-40B4-BE49-F238E27FC236}">
                <a16:creationId xmlns:a16="http://schemas.microsoft.com/office/drawing/2014/main" id="{EE92CE23-9B55-4E72-BC99-57D0967195D7}"/>
              </a:ext>
            </a:extLst>
          </p:cNvPr>
          <p:cNvSpPr txBox="1"/>
          <p:nvPr/>
        </p:nvSpPr>
        <p:spPr>
          <a:xfrm>
            <a:off x="6288838" y="6225012"/>
            <a:ext cx="2310882" cy="184666"/>
          </a:xfrm>
          <a:prstGeom prst="rect">
            <a:avLst/>
          </a:prstGeom>
          <a:noFill/>
        </p:spPr>
        <p:txBody>
          <a:bodyPr wrap="square" rtlCol="0">
            <a:spAutoFit/>
          </a:bodyPr>
          <a:lstStyle/>
          <a:p>
            <a:r>
              <a:rPr lang="en-GB" sz="600" dirty="0">
                <a:hlinkClick r:id="rId4" tooltip="http://architectureandeducation.org/2015/06/22/interview-with-ruth-benn-and-rebecca-skelton-teachers-at-sparrow-farm-infants-nursery-school-feltham/"/>
              </a:rPr>
              <a:t>This Photo</a:t>
            </a:r>
            <a:r>
              <a:rPr lang="en-GB" sz="600" dirty="0"/>
              <a:t> by Unknown Author is licensed under </a:t>
            </a:r>
            <a:r>
              <a:rPr lang="en-GB" sz="600" dirty="0">
                <a:hlinkClick r:id="rId5" tooltip="https://creativecommons.org/licenses/by-nc-sa/3.0/"/>
              </a:rPr>
              <a:t>CC BY-SA-NC</a:t>
            </a:r>
            <a:endParaRPr lang="en-GB" sz="600" dirty="0"/>
          </a:p>
        </p:txBody>
      </p:sp>
      <p:pic>
        <p:nvPicPr>
          <p:cNvPr id="15" name="Picture 14" descr="A picture containing indoor, child, table, toy&#10;&#10;Description automatically generated">
            <a:extLst>
              <a:ext uri="{FF2B5EF4-FFF2-40B4-BE49-F238E27FC236}">
                <a16:creationId xmlns:a16="http://schemas.microsoft.com/office/drawing/2014/main" id="{7E12BE71-9B36-457C-9013-F48ECA40F58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773123" y="4596277"/>
            <a:ext cx="2515715" cy="1674747"/>
          </a:xfrm>
          <a:prstGeom prst="rect">
            <a:avLst/>
          </a:prstGeom>
        </p:spPr>
      </p:pic>
      <p:sp>
        <p:nvSpPr>
          <p:cNvPr id="16" name="TextBox 15">
            <a:extLst>
              <a:ext uri="{FF2B5EF4-FFF2-40B4-BE49-F238E27FC236}">
                <a16:creationId xmlns:a16="http://schemas.microsoft.com/office/drawing/2014/main" id="{9D5D2911-94E0-4497-BE51-147F46CD138A}"/>
              </a:ext>
            </a:extLst>
          </p:cNvPr>
          <p:cNvSpPr txBox="1"/>
          <p:nvPr/>
        </p:nvSpPr>
        <p:spPr>
          <a:xfrm>
            <a:off x="3676406" y="6226106"/>
            <a:ext cx="3333750" cy="184666"/>
          </a:xfrm>
          <a:prstGeom prst="rect">
            <a:avLst/>
          </a:prstGeom>
          <a:noFill/>
        </p:spPr>
        <p:txBody>
          <a:bodyPr wrap="square" rtlCol="0">
            <a:spAutoFit/>
          </a:bodyPr>
          <a:lstStyle/>
          <a:p>
            <a:r>
              <a:rPr lang="en-GB" sz="600" dirty="0">
                <a:hlinkClick r:id="rId7" tooltip="http://looneyslitblog.blogspot.com/2014/08/literacy-learning-spectrum-how-brain.html"/>
              </a:rPr>
              <a:t>This Photo</a:t>
            </a:r>
            <a:r>
              <a:rPr lang="en-GB" sz="600" dirty="0"/>
              <a:t> by Unknown Author is licensed under </a:t>
            </a:r>
            <a:r>
              <a:rPr lang="en-GB" sz="600" dirty="0">
                <a:hlinkClick r:id="rId8" tooltip="https://creativecommons.org/licenses/by/3.0/"/>
              </a:rPr>
              <a:t>CC BY</a:t>
            </a:r>
            <a:endParaRPr lang="en-GB" sz="600" dirty="0"/>
          </a:p>
        </p:txBody>
      </p:sp>
      <p:pic>
        <p:nvPicPr>
          <p:cNvPr id="18" name="Picture 17" descr="A picture containing child, young, woman, group&#10;&#10;Description automatically generated">
            <a:extLst>
              <a:ext uri="{FF2B5EF4-FFF2-40B4-BE49-F238E27FC236}">
                <a16:creationId xmlns:a16="http://schemas.microsoft.com/office/drawing/2014/main" id="{46A4241B-4B24-4101-AAAE-796E47BB86C8}"/>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r="7334"/>
          <a:stretch/>
        </p:blipFill>
        <p:spPr>
          <a:xfrm>
            <a:off x="832416" y="4601874"/>
            <a:ext cx="2756328" cy="1670244"/>
          </a:xfrm>
          <a:prstGeom prst="rect">
            <a:avLst/>
          </a:prstGeom>
        </p:spPr>
      </p:pic>
      <p:sp>
        <p:nvSpPr>
          <p:cNvPr id="19" name="TextBox 18">
            <a:extLst>
              <a:ext uri="{FF2B5EF4-FFF2-40B4-BE49-F238E27FC236}">
                <a16:creationId xmlns:a16="http://schemas.microsoft.com/office/drawing/2014/main" id="{096956C0-3F66-4BAA-8054-C1967ACDE8F4}"/>
              </a:ext>
            </a:extLst>
          </p:cNvPr>
          <p:cNvSpPr txBox="1"/>
          <p:nvPr/>
        </p:nvSpPr>
        <p:spPr>
          <a:xfrm>
            <a:off x="748430" y="6227200"/>
            <a:ext cx="2974486" cy="184666"/>
          </a:xfrm>
          <a:prstGeom prst="rect">
            <a:avLst/>
          </a:prstGeom>
          <a:noFill/>
        </p:spPr>
        <p:txBody>
          <a:bodyPr wrap="square" rtlCol="0">
            <a:spAutoFit/>
          </a:bodyPr>
          <a:lstStyle/>
          <a:p>
            <a:r>
              <a:rPr lang="en-GB" sz="600" dirty="0">
                <a:hlinkClick r:id="rId10" tooltip="http://eduspiral.com/malaysia-needs-qualified-early-childhood-education-professionals-trained-at-a-college-that-best-equip-them-with-practical-academic-concepts/"/>
              </a:rPr>
              <a:t>This Photo</a:t>
            </a:r>
            <a:r>
              <a:rPr lang="en-GB" sz="600" dirty="0"/>
              <a:t> by Unknown Author is licensed under </a:t>
            </a:r>
            <a:r>
              <a:rPr lang="en-GB" sz="600" dirty="0">
                <a:hlinkClick r:id="rId11" tooltip="https://creativecommons.org/licenses/by-nc-nd/3.0/"/>
              </a:rPr>
              <a:t>CC BY-NC-ND</a:t>
            </a:r>
            <a:endParaRPr lang="en-GB" sz="600" dirty="0"/>
          </a:p>
        </p:txBody>
      </p:sp>
    </p:spTree>
    <p:extLst>
      <p:ext uri="{BB962C8B-B14F-4D97-AF65-F5344CB8AC3E}">
        <p14:creationId xmlns:p14="http://schemas.microsoft.com/office/powerpoint/2010/main" val="315404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0"/>
            <a:ext cx="7757539" cy="971729"/>
          </a:xfrm>
        </p:spPr>
        <p:txBody>
          <a:bodyPr>
            <a:noAutofit/>
          </a:bodyPr>
          <a:lstStyle/>
          <a:p>
            <a:r>
              <a:rPr lang="en-GB" sz="2800" b="1" dirty="0">
                <a:latin typeface="Candara" panose="020E0502030303020204" pitchFamily="34" charset="0"/>
              </a:rPr>
              <a:t>Statutory expectations by the end of Key Stage 1</a:t>
            </a:r>
            <a:br>
              <a:rPr lang="en-GB" sz="2800" dirty="0">
                <a:latin typeface="Candara" panose="020E0502030303020204" pitchFamily="34" charset="0"/>
              </a:rPr>
            </a:b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48430" y="1466217"/>
            <a:ext cx="8555709" cy="4849880"/>
          </a:xfrm>
        </p:spPr>
        <p:txBody>
          <a:bodyPr>
            <a:normAutofit/>
          </a:bodyPr>
          <a:lstStyle/>
          <a:p>
            <a:pPr algn="just"/>
            <a:r>
              <a:rPr lang="en-GB" dirty="0">
                <a:latin typeface="Candara" panose="020E0502030303020204" pitchFamily="34" charset="0"/>
              </a:rPr>
              <a:t>The National Science Curriculum requires that, “Pupils should be taught to:</a:t>
            </a:r>
          </a:p>
          <a:p>
            <a:pPr lvl="1" algn="just">
              <a:buFont typeface="Wingdings" panose="05000000000000000000" pitchFamily="2" charset="2"/>
              <a:buChar char="v"/>
            </a:pPr>
            <a:r>
              <a:rPr lang="en-GB" dirty="0">
                <a:latin typeface="Candara" panose="020E0502030303020204" pitchFamily="34" charset="0"/>
              </a:rPr>
              <a:t>Notice that animals, including humans, have offspring which grow into adults</a:t>
            </a:r>
          </a:p>
          <a:p>
            <a:pPr lvl="1" algn="just">
              <a:buFont typeface="Wingdings" panose="05000000000000000000" pitchFamily="2" charset="2"/>
              <a:buChar char="v"/>
            </a:pPr>
            <a:r>
              <a:rPr lang="en-GB" dirty="0">
                <a:latin typeface="Candara" panose="020E0502030303020204" pitchFamily="34" charset="0"/>
              </a:rPr>
              <a:t>Find out about the describe the basic needs of animals, including humans, for survival (water, food and air)</a:t>
            </a:r>
          </a:p>
          <a:p>
            <a:pPr lvl="1" algn="just">
              <a:buFont typeface="Wingdings" panose="05000000000000000000" pitchFamily="2" charset="2"/>
              <a:buChar char="v"/>
            </a:pPr>
            <a:r>
              <a:rPr lang="en-GB" dirty="0">
                <a:latin typeface="Candara" panose="020E0502030303020204" pitchFamily="34" charset="0"/>
              </a:rPr>
              <a:t>Describe the importance for humans of exercise, eating the right amounts of different types of food, and hygiene.</a:t>
            </a:r>
          </a:p>
          <a:p>
            <a:pPr algn="just"/>
            <a:r>
              <a:rPr lang="en-GB" sz="1800" dirty="0">
                <a:latin typeface="Candara" panose="020E0502030303020204" pitchFamily="34" charset="0"/>
              </a:rPr>
              <a:t>Work in Key Stage 1 focuses on life cycles (e.g. egg, chick, chicken; baby, toddler, child, teenager, adult).</a:t>
            </a:r>
          </a:p>
          <a:p>
            <a:pPr marL="0" indent="0" algn="just">
              <a:buNone/>
            </a:pPr>
            <a:endParaRPr lang="en-GB" dirty="0">
              <a:latin typeface="Candara" panose="020E0502030303020204" pitchFamily="34" charset="0"/>
            </a:endParaRPr>
          </a:p>
          <a:p>
            <a:pPr marL="457200" lvl="1" indent="0" algn="just">
              <a:buNone/>
            </a:pPr>
            <a:r>
              <a:rPr lang="en-GB" dirty="0">
                <a:latin typeface="Candara" panose="020E0502030303020204" pitchFamily="34" charset="0"/>
              </a:rPr>
              <a:t>	</a:t>
            </a: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8562" y="401216"/>
            <a:ext cx="405440" cy="737119"/>
          </a:xfrm>
          <a:prstGeom prst="rect">
            <a:avLst/>
          </a:prstGeom>
          <a:solidFill>
            <a:schemeClr val="bg1">
              <a:lumMod val="75000"/>
            </a:schemeClr>
          </a:solidFill>
        </p:spPr>
      </p:pic>
      <p:pic>
        <p:nvPicPr>
          <p:cNvPr id="11" name="Picture 10" descr="A picture containing indoor, food, sitting, table&#10;&#10;Description automatically generated">
            <a:extLst>
              <a:ext uri="{FF2B5EF4-FFF2-40B4-BE49-F238E27FC236}">
                <a16:creationId xmlns:a16="http://schemas.microsoft.com/office/drawing/2014/main" id="{237D0775-C567-410E-872F-F109F447602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2406" y="4326887"/>
            <a:ext cx="2983814" cy="1989210"/>
          </a:xfrm>
          <a:prstGeom prst="rect">
            <a:avLst/>
          </a:prstGeom>
        </p:spPr>
      </p:pic>
      <p:sp>
        <p:nvSpPr>
          <p:cNvPr id="12" name="TextBox 11">
            <a:extLst>
              <a:ext uri="{FF2B5EF4-FFF2-40B4-BE49-F238E27FC236}">
                <a16:creationId xmlns:a16="http://schemas.microsoft.com/office/drawing/2014/main" id="{A32D2106-BD9C-45EC-BE6E-7DB942CF1FDF}"/>
              </a:ext>
            </a:extLst>
          </p:cNvPr>
          <p:cNvSpPr txBox="1"/>
          <p:nvPr/>
        </p:nvSpPr>
        <p:spPr>
          <a:xfrm>
            <a:off x="748430" y="6330721"/>
            <a:ext cx="3345802" cy="184666"/>
          </a:xfrm>
          <a:prstGeom prst="rect">
            <a:avLst/>
          </a:prstGeom>
          <a:noFill/>
        </p:spPr>
        <p:txBody>
          <a:bodyPr wrap="square" rtlCol="0">
            <a:spAutoFit/>
          </a:bodyPr>
          <a:lstStyle/>
          <a:p>
            <a:r>
              <a:rPr lang="en-GB" sz="600" dirty="0">
                <a:hlinkClick r:id="rId4" tooltip="https://en.wikipedia.org/wiki/Chicken_or_the_egg"/>
              </a:rPr>
              <a:t>This Photo</a:t>
            </a:r>
            <a:r>
              <a:rPr lang="en-GB" sz="600" dirty="0"/>
              <a:t> by Unknown Author is licensed under </a:t>
            </a:r>
            <a:r>
              <a:rPr lang="en-GB" sz="600" dirty="0">
                <a:hlinkClick r:id="rId5" tooltip="https://creativecommons.org/licenses/by-sa/3.0/"/>
              </a:rPr>
              <a:t>CC BY-SA</a:t>
            </a:r>
            <a:endParaRPr lang="en-GB" sz="600" dirty="0"/>
          </a:p>
        </p:txBody>
      </p:sp>
      <p:pic>
        <p:nvPicPr>
          <p:cNvPr id="14" name="Picture 13" descr="A drawing of a cartoon character&#10;&#10;Description automatically generated">
            <a:extLst>
              <a:ext uri="{FF2B5EF4-FFF2-40B4-BE49-F238E27FC236}">
                <a16:creationId xmlns:a16="http://schemas.microsoft.com/office/drawing/2014/main" id="{9ABFD1BA-EA6E-40BF-850D-D99CB689FA8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820087" y="4326887"/>
            <a:ext cx="2365310" cy="1827202"/>
          </a:xfrm>
          <a:prstGeom prst="rect">
            <a:avLst/>
          </a:prstGeom>
        </p:spPr>
      </p:pic>
      <p:sp>
        <p:nvSpPr>
          <p:cNvPr id="17" name="TextBox 16">
            <a:extLst>
              <a:ext uri="{FF2B5EF4-FFF2-40B4-BE49-F238E27FC236}">
                <a16:creationId xmlns:a16="http://schemas.microsoft.com/office/drawing/2014/main" id="{7DC991BB-05BC-408C-B5EE-96670F275456}"/>
              </a:ext>
            </a:extLst>
          </p:cNvPr>
          <p:cNvSpPr txBox="1"/>
          <p:nvPr/>
        </p:nvSpPr>
        <p:spPr>
          <a:xfrm>
            <a:off x="3816220" y="6322754"/>
            <a:ext cx="3810000" cy="184666"/>
          </a:xfrm>
          <a:prstGeom prst="rect">
            <a:avLst/>
          </a:prstGeom>
          <a:noFill/>
        </p:spPr>
        <p:txBody>
          <a:bodyPr wrap="square" rtlCol="0">
            <a:spAutoFit/>
          </a:bodyPr>
          <a:lstStyle/>
          <a:p>
            <a:r>
              <a:rPr lang="en-GB" sz="600" dirty="0">
                <a:hlinkClick r:id="rId7" tooltip="http://1to1inpractice.blogspot.com/2010/04/pre-kindergarten-makes-chicken-life.html"/>
              </a:rPr>
              <a:t>This Photo</a:t>
            </a:r>
            <a:r>
              <a:rPr lang="en-GB" sz="600" dirty="0"/>
              <a:t> by Unknown Author is licensed under </a:t>
            </a:r>
            <a:r>
              <a:rPr lang="en-GB" sz="600" dirty="0">
                <a:hlinkClick r:id="rId8" tooltip="https://creativecommons.org/licenses/by-nd/3.0/"/>
              </a:rPr>
              <a:t>CC BY-ND</a:t>
            </a:r>
            <a:endParaRPr lang="en-GB" sz="600" dirty="0"/>
          </a:p>
        </p:txBody>
      </p:sp>
      <p:pic>
        <p:nvPicPr>
          <p:cNvPr id="21" name="Picture 20" descr="A bird sitting on top of a pile of hay&#10;&#10;Description automatically generated">
            <a:extLst>
              <a:ext uri="{FF2B5EF4-FFF2-40B4-BE49-F238E27FC236}">
                <a16:creationId xmlns:a16="http://schemas.microsoft.com/office/drawing/2014/main" id="{1165648A-1FBD-452E-9156-B2787A49284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096791" y="4326887"/>
            <a:ext cx="3177211" cy="1989210"/>
          </a:xfrm>
          <a:prstGeom prst="rect">
            <a:avLst/>
          </a:prstGeom>
        </p:spPr>
      </p:pic>
      <p:sp>
        <p:nvSpPr>
          <p:cNvPr id="22" name="TextBox 21">
            <a:extLst>
              <a:ext uri="{FF2B5EF4-FFF2-40B4-BE49-F238E27FC236}">
                <a16:creationId xmlns:a16="http://schemas.microsoft.com/office/drawing/2014/main" id="{4FD0D9AA-5230-4D47-AA77-673597F58683}"/>
              </a:ext>
            </a:extLst>
          </p:cNvPr>
          <p:cNvSpPr txBox="1"/>
          <p:nvPr/>
        </p:nvSpPr>
        <p:spPr>
          <a:xfrm>
            <a:off x="5999584" y="6316097"/>
            <a:ext cx="2588208" cy="184666"/>
          </a:xfrm>
          <a:prstGeom prst="rect">
            <a:avLst/>
          </a:prstGeom>
          <a:noFill/>
        </p:spPr>
        <p:txBody>
          <a:bodyPr wrap="square" rtlCol="0">
            <a:spAutoFit/>
          </a:bodyPr>
          <a:lstStyle/>
          <a:p>
            <a:r>
              <a:rPr lang="en-GB" sz="600" dirty="0">
                <a:hlinkClick r:id="rId10" tooltip="https://amommasview.wordpress.com/2015/02/05/a-lack-of-inspiration/"/>
              </a:rPr>
              <a:t>This Photo</a:t>
            </a:r>
            <a:r>
              <a:rPr lang="en-GB" sz="600" dirty="0"/>
              <a:t> by Unknown Author is licensed under </a:t>
            </a:r>
            <a:r>
              <a:rPr lang="en-GB" sz="600" dirty="0">
                <a:hlinkClick r:id="rId11" tooltip="https://creativecommons.org/licenses/by-nc/3.0/"/>
              </a:rPr>
              <a:t>CC BY-NC</a:t>
            </a:r>
            <a:endParaRPr lang="en-GB" sz="600" dirty="0"/>
          </a:p>
        </p:txBody>
      </p:sp>
    </p:spTree>
    <p:extLst>
      <p:ext uri="{BB962C8B-B14F-4D97-AF65-F5344CB8AC3E}">
        <p14:creationId xmlns:p14="http://schemas.microsoft.com/office/powerpoint/2010/main" val="327471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805344" y="642175"/>
            <a:ext cx="8166424" cy="510602"/>
          </a:xfrm>
        </p:spPr>
        <p:txBody>
          <a:bodyPr>
            <a:noAutofit/>
          </a:bodyPr>
          <a:lstStyle/>
          <a:p>
            <a:r>
              <a:rPr lang="en-GB" sz="2800" b="1" dirty="0">
                <a:latin typeface="Candara" panose="020E0502030303020204" pitchFamily="34" charset="0"/>
              </a:rPr>
              <a:t>What else do we already teach in Key Stage 1?</a:t>
            </a: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18292" y="1185351"/>
            <a:ext cx="8555709" cy="4487297"/>
          </a:xfrm>
        </p:spPr>
        <p:txBody>
          <a:bodyPr>
            <a:normAutofit fontScale="92500" lnSpcReduction="20000"/>
          </a:bodyPr>
          <a:lstStyle/>
          <a:p>
            <a:pPr algn="just"/>
            <a:r>
              <a:rPr lang="en-GB" dirty="0">
                <a:latin typeface="Candara" panose="020E0502030303020204" pitchFamily="34" charset="0"/>
              </a:rPr>
              <a:t>During our PE sessions, we cover many of the requirements of the new guidance.</a:t>
            </a:r>
          </a:p>
          <a:p>
            <a:pPr algn="just"/>
            <a:r>
              <a:rPr lang="en-GB" dirty="0">
                <a:latin typeface="Candara" panose="020E0502030303020204" pitchFamily="34" charset="0"/>
              </a:rPr>
              <a:t>We encourage our pupils to understand the importance of:</a:t>
            </a:r>
          </a:p>
          <a:p>
            <a:pPr lvl="1" algn="just">
              <a:buFont typeface="Wingdings" panose="05000000000000000000" pitchFamily="2" charset="2"/>
              <a:buChar char="v"/>
            </a:pPr>
            <a:r>
              <a:rPr lang="en-GB" dirty="0">
                <a:latin typeface="Candara" panose="020E0502030303020204" pitchFamily="34" charset="0"/>
              </a:rPr>
              <a:t>their own physical health and hygiene (including exercise, diet, looking after their bodies and teeth and sleep hygiene); and </a:t>
            </a:r>
          </a:p>
          <a:p>
            <a:pPr lvl="1" algn="just">
              <a:buFont typeface="Wingdings" panose="05000000000000000000" pitchFamily="2" charset="2"/>
              <a:buChar char="v"/>
            </a:pPr>
            <a:r>
              <a:rPr lang="en-GB" dirty="0">
                <a:latin typeface="Candara" panose="020E0502030303020204" pitchFamily="34" charset="0"/>
              </a:rPr>
              <a:t>their relationships with others (including playing as part of a team, the importance of following the rules and being a good sport and gracious loser).</a:t>
            </a:r>
          </a:p>
          <a:p>
            <a:pPr algn="just"/>
            <a:r>
              <a:rPr lang="en-GB" dirty="0">
                <a:latin typeface="Candara" panose="020E0502030303020204" pitchFamily="34" charset="0"/>
              </a:rPr>
              <a:t>Though our PSHE sessions, RE lessons, acts of Collective Worship and our circle time sessions </a:t>
            </a:r>
            <a:r>
              <a:rPr lang="en-GB" i="1" dirty="0">
                <a:highlight>
                  <a:srgbClr val="FFFF00"/>
                </a:highlight>
                <a:latin typeface="Candara" panose="020E0502030303020204" pitchFamily="34" charset="0"/>
              </a:rPr>
              <a:t>[schools should insert here any other school activities which promote relationships education]</a:t>
            </a:r>
            <a:r>
              <a:rPr lang="en-GB" i="1" dirty="0">
                <a:latin typeface="Candara" panose="020E0502030303020204" pitchFamily="34" charset="0"/>
              </a:rPr>
              <a:t> </a:t>
            </a:r>
            <a:r>
              <a:rPr lang="en-GB" dirty="0">
                <a:latin typeface="Candara" panose="020E0502030303020204" pitchFamily="34" charset="0"/>
              </a:rPr>
              <a:t>we build on the work begun in Early Years. We support our pupils in being good global citizens, looking after our world and respecting and valuing their classmates. We encourage pupils to reflect on relationships which have broken down and how they could be repaired. We celebrate difference and diversity and instil curiosity and inquisitiveness in our pupils who we encourage to ask and answer “big” questions. </a:t>
            </a:r>
          </a:p>
          <a:p>
            <a:pPr algn="just"/>
            <a:r>
              <a:rPr lang="en-GB" dirty="0">
                <a:latin typeface="Candara" panose="020E0502030303020204" pitchFamily="34" charset="0"/>
              </a:rPr>
              <a:t>Where behaviour falls short of our high expectations, we work with our pupils to change their behaviour, recognising that it results from their own misunderstanding, personal circumstances or experiences. </a:t>
            </a: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534" y="401216"/>
            <a:ext cx="395467" cy="718987"/>
          </a:xfrm>
          <a:prstGeom prst="rect">
            <a:avLst/>
          </a:prstGeom>
          <a:solidFill>
            <a:schemeClr val="bg1">
              <a:lumMod val="75000"/>
            </a:schemeClr>
          </a:solidFill>
        </p:spPr>
      </p:pic>
      <p:pic>
        <p:nvPicPr>
          <p:cNvPr id="6" name="Picture 5" descr="A group of people in a park&#10;&#10;Description automatically generated">
            <a:extLst>
              <a:ext uri="{FF2B5EF4-FFF2-40B4-BE49-F238E27FC236}">
                <a16:creationId xmlns:a16="http://schemas.microsoft.com/office/drawing/2014/main" id="{AFE7A6CC-0616-4479-8C38-66414B68D5D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86773" y="5169991"/>
            <a:ext cx="1989494" cy="1492121"/>
          </a:xfrm>
          <a:prstGeom prst="rect">
            <a:avLst/>
          </a:prstGeom>
        </p:spPr>
      </p:pic>
      <p:sp>
        <p:nvSpPr>
          <p:cNvPr id="7" name="TextBox 6">
            <a:extLst>
              <a:ext uri="{FF2B5EF4-FFF2-40B4-BE49-F238E27FC236}">
                <a16:creationId xmlns:a16="http://schemas.microsoft.com/office/drawing/2014/main" id="{F06AE00D-D277-48DC-888C-B26E996A594B}"/>
              </a:ext>
            </a:extLst>
          </p:cNvPr>
          <p:cNvSpPr txBox="1"/>
          <p:nvPr/>
        </p:nvSpPr>
        <p:spPr>
          <a:xfrm>
            <a:off x="6985927" y="6645397"/>
            <a:ext cx="2288074" cy="184666"/>
          </a:xfrm>
          <a:prstGeom prst="rect">
            <a:avLst/>
          </a:prstGeom>
          <a:noFill/>
        </p:spPr>
        <p:txBody>
          <a:bodyPr wrap="square" rtlCol="0">
            <a:spAutoFit/>
          </a:bodyPr>
          <a:lstStyle/>
          <a:p>
            <a:r>
              <a:rPr lang="en-GB" sz="600" dirty="0">
                <a:hlinkClick r:id="rId4" tooltip="https://commons.wikimedia.org/wiki/File:Coach_Stacey_and_PE_Parachute.jpg"/>
              </a:rPr>
              <a:t>This Photo</a:t>
            </a:r>
            <a:r>
              <a:rPr lang="en-GB" sz="600" dirty="0"/>
              <a:t> by Unknown Author is licensed under </a:t>
            </a:r>
            <a:r>
              <a:rPr lang="en-GB" sz="600" dirty="0">
                <a:hlinkClick r:id="rId5" tooltip="https://creativecommons.org/licenses/by-sa/3.0/"/>
              </a:rPr>
              <a:t>CC BY-SA</a:t>
            </a:r>
            <a:endParaRPr lang="en-GB" sz="600" dirty="0"/>
          </a:p>
        </p:txBody>
      </p:sp>
    </p:spTree>
    <p:extLst>
      <p:ext uri="{BB962C8B-B14F-4D97-AF65-F5344CB8AC3E}">
        <p14:creationId xmlns:p14="http://schemas.microsoft.com/office/powerpoint/2010/main" val="153800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0"/>
            <a:ext cx="7757539" cy="971729"/>
          </a:xfrm>
        </p:spPr>
        <p:txBody>
          <a:bodyPr>
            <a:noAutofit/>
          </a:bodyPr>
          <a:lstStyle/>
          <a:p>
            <a:r>
              <a:rPr lang="en-GB" sz="2800" b="1" dirty="0">
                <a:latin typeface="Candara" panose="020E0502030303020204" pitchFamily="34" charset="0"/>
              </a:rPr>
              <a:t>Statutory expectations by the end of Key Stage 2</a:t>
            </a:r>
            <a:br>
              <a:rPr lang="en-GB" sz="2800" dirty="0">
                <a:latin typeface="Candara" panose="020E0502030303020204" pitchFamily="34" charset="0"/>
              </a:rPr>
            </a:b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48430" y="1466217"/>
            <a:ext cx="8555709" cy="4849880"/>
          </a:xfrm>
        </p:spPr>
        <p:txBody>
          <a:bodyPr>
            <a:normAutofit/>
          </a:bodyPr>
          <a:lstStyle/>
          <a:p>
            <a:pPr algn="just"/>
            <a:r>
              <a:rPr lang="en-GB" dirty="0">
                <a:latin typeface="Candara" panose="020E0502030303020204" pitchFamily="34" charset="0"/>
              </a:rPr>
              <a:t>The National Science Curriculum requires that, “Pupils should be taught to:</a:t>
            </a:r>
          </a:p>
          <a:p>
            <a:pPr lvl="1" algn="just">
              <a:buFont typeface="Wingdings" panose="05000000000000000000" pitchFamily="2" charset="2"/>
              <a:buChar char="v"/>
            </a:pPr>
            <a:r>
              <a:rPr lang="en-GB" dirty="0">
                <a:latin typeface="Candara" panose="020E0502030303020204" pitchFamily="34" charset="0"/>
              </a:rPr>
              <a:t>Describe the differences in the life cycles of a mammal, an amphibian, an insect and a bird</a:t>
            </a:r>
          </a:p>
          <a:p>
            <a:pPr lvl="1" algn="just">
              <a:buFont typeface="Wingdings" panose="05000000000000000000" pitchFamily="2" charset="2"/>
              <a:buChar char="v"/>
            </a:pPr>
            <a:r>
              <a:rPr lang="en-GB" dirty="0">
                <a:latin typeface="Candara" panose="020E0502030303020204" pitchFamily="34" charset="0"/>
              </a:rPr>
              <a:t>Describe the life processes of reproduction in some plants and animals</a:t>
            </a:r>
          </a:p>
          <a:p>
            <a:pPr lvl="1" algn="just">
              <a:buFont typeface="Wingdings" panose="05000000000000000000" pitchFamily="2" charset="2"/>
              <a:buChar char="v"/>
            </a:pPr>
            <a:r>
              <a:rPr lang="en-GB" dirty="0">
                <a:latin typeface="Candara" panose="020E0502030303020204" pitchFamily="34" charset="0"/>
              </a:rPr>
              <a:t>Describe the changes as humans develop to old age</a:t>
            </a:r>
          </a:p>
          <a:p>
            <a:pPr algn="just"/>
            <a:r>
              <a:rPr lang="en-GB" sz="1800" dirty="0">
                <a:latin typeface="Candara" panose="020E0502030303020204" pitchFamily="34" charset="0"/>
              </a:rPr>
              <a:t>The non-statutory guidance makes clear that </a:t>
            </a:r>
            <a:r>
              <a:rPr lang="en-GB" dirty="0">
                <a:latin typeface="Candara" panose="020E0502030303020204" pitchFamily="34" charset="0"/>
              </a:rPr>
              <a:t>by the end of Year 5, there is an expectation that pupils will have a good understanding of the mechanics of puberty and sexual reproduction.</a:t>
            </a:r>
            <a:endParaRPr lang="en-GB" sz="1800" dirty="0">
              <a:latin typeface="Candara" panose="020E0502030303020204" pitchFamily="34" charset="0"/>
            </a:endParaRPr>
          </a:p>
          <a:p>
            <a:pPr marL="0" indent="0" algn="just">
              <a:buNone/>
            </a:pPr>
            <a:endParaRPr lang="en-GB" dirty="0">
              <a:latin typeface="Candara" panose="020E0502030303020204" pitchFamily="34" charset="0"/>
            </a:endParaRPr>
          </a:p>
          <a:p>
            <a:pPr marL="457200" lvl="1" indent="0" algn="just">
              <a:buNone/>
            </a:pPr>
            <a:r>
              <a:rPr lang="en-GB" dirty="0">
                <a:latin typeface="Candara" panose="020E0502030303020204" pitchFamily="34" charset="0"/>
              </a:rPr>
              <a:t>	</a:t>
            </a: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8562" y="401216"/>
            <a:ext cx="405440" cy="737119"/>
          </a:xfrm>
          <a:prstGeom prst="rect">
            <a:avLst/>
          </a:prstGeom>
          <a:solidFill>
            <a:schemeClr val="bg1">
              <a:lumMod val="75000"/>
            </a:schemeClr>
          </a:solidFill>
        </p:spPr>
      </p:pic>
      <p:pic>
        <p:nvPicPr>
          <p:cNvPr id="6" name="Picture 5" descr="A close up of a logo&#10;&#10;Description automatically generated">
            <a:extLst>
              <a:ext uri="{FF2B5EF4-FFF2-40B4-BE49-F238E27FC236}">
                <a16:creationId xmlns:a16="http://schemas.microsoft.com/office/drawing/2014/main" id="{0CC50DDE-3CFC-4DEF-90B2-04E4348A8F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12072" y="4210715"/>
            <a:ext cx="2192067" cy="1647182"/>
          </a:xfrm>
          <a:prstGeom prst="rect">
            <a:avLst/>
          </a:prstGeom>
        </p:spPr>
      </p:pic>
      <p:sp>
        <p:nvSpPr>
          <p:cNvPr id="7" name="TextBox 6">
            <a:extLst>
              <a:ext uri="{FF2B5EF4-FFF2-40B4-BE49-F238E27FC236}">
                <a16:creationId xmlns:a16="http://schemas.microsoft.com/office/drawing/2014/main" id="{4FAF10FB-448A-48A1-95EB-F687864B16D4}"/>
              </a:ext>
            </a:extLst>
          </p:cNvPr>
          <p:cNvSpPr txBox="1"/>
          <p:nvPr/>
        </p:nvSpPr>
        <p:spPr>
          <a:xfrm>
            <a:off x="7018765" y="5677642"/>
            <a:ext cx="2378680" cy="184666"/>
          </a:xfrm>
          <a:prstGeom prst="rect">
            <a:avLst/>
          </a:prstGeom>
          <a:noFill/>
        </p:spPr>
        <p:txBody>
          <a:bodyPr wrap="square" rtlCol="0">
            <a:spAutoFit/>
          </a:bodyPr>
          <a:lstStyle/>
          <a:p>
            <a:r>
              <a:rPr lang="en-GB" sz="600" dirty="0">
                <a:hlinkClick r:id="rId4" tooltip="https://www.teacherspayteachers.com/Product/Human-Life-Cycle-Diagram-1053755"/>
              </a:rPr>
              <a:t>This Photo</a:t>
            </a:r>
            <a:r>
              <a:rPr lang="en-GB" sz="600" dirty="0"/>
              <a:t> by Unknown Author is licensed under </a:t>
            </a:r>
            <a:r>
              <a:rPr lang="en-GB" sz="600" dirty="0">
                <a:hlinkClick r:id="rId5" tooltip="https://creativecommons.org/licenses/by-nc-nd/3.0/"/>
              </a:rPr>
              <a:t>CC BY-NC-ND</a:t>
            </a:r>
            <a:endParaRPr lang="en-GB" sz="600" dirty="0"/>
          </a:p>
        </p:txBody>
      </p:sp>
    </p:spTree>
    <p:extLst>
      <p:ext uri="{BB962C8B-B14F-4D97-AF65-F5344CB8AC3E}">
        <p14:creationId xmlns:p14="http://schemas.microsoft.com/office/powerpoint/2010/main" val="1343929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0A4-6680-4D7C-B5DA-1CEC43F2BEBF}"/>
              </a:ext>
            </a:extLst>
          </p:cNvPr>
          <p:cNvSpPr>
            <a:spLocks noGrp="1"/>
          </p:cNvSpPr>
          <p:nvPr>
            <p:ph type="title"/>
          </p:nvPr>
        </p:nvSpPr>
        <p:spPr>
          <a:xfrm>
            <a:off x="677333" y="609601"/>
            <a:ext cx="7757539" cy="510602"/>
          </a:xfrm>
        </p:spPr>
        <p:txBody>
          <a:bodyPr>
            <a:noAutofit/>
          </a:bodyPr>
          <a:lstStyle/>
          <a:p>
            <a:r>
              <a:rPr lang="en-GB" sz="2800" b="1" dirty="0">
                <a:latin typeface="Candara" panose="020E0502030303020204" pitchFamily="34" charset="0"/>
              </a:rPr>
              <a:t>What else do we already teach in Key Stage 2?</a:t>
            </a:r>
            <a:endParaRPr lang="en-GB" sz="2800" dirty="0">
              <a:latin typeface="Candara" panose="020E0502030303020204" pitchFamily="34" charset="0"/>
            </a:endParaRPr>
          </a:p>
        </p:txBody>
      </p:sp>
      <p:sp>
        <p:nvSpPr>
          <p:cNvPr id="3" name="Content Placeholder 2">
            <a:extLst>
              <a:ext uri="{FF2B5EF4-FFF2-40B4-BE49-F238E27FC236}">
                <a16:creationId xmlns:a16="http://schemas.microsoft.com/office/drawing/2014/main" id="{82420DB2-7E20-41C2-94E4-BE34711A6122}"/>
              </a:ext>
            </a:extLst>
          </p:cNvPr>
          <p:cNvSpPr>
            <a:spLocks noGrp="1"/>
          </p:cNvSpPr>
          <p:nvPr>
            <p:ph idx="1"/>
          </p:nvPr>
        </p:nvSpPr>
        <p:spPr>
          <a:xfrm>
            <a:off x="718292" y="1185351"/>
            <a:ext cx="8555709" cy="4487297"/>
          </a:xfrm>
        </p:spPr>
        <p:txBody>
          <a:bodyPr>
            <a:normAutofit lnSpcReduction="10000"/>
          </a:bodyPr>
          <a:lstStyle/>
          <a:p>
            <a:pPr algn="just"/>
            <a:r>
              <a:rPr lang="en-GB" dirty="0">
                <a:latin typeface="Candara" panose="020E0502030303020204" pitchFamily="34" charset="0"/>
              </a:rPr>
              <a:t>During Key Stage 2, we prepare our pupils for the next stage in their education, encouraging them to become increasingly independent and reflective. Pupils are expected to take more responsibility for their actions and to reflect on and develop their own system for reparation and rebuilding of broken relationships.</a:t>
            </a:r>
          </a:p>
          <a:p>
            <a:pPr algn="just"/>
            <a:r>
              <a:rPr lang="en-GB" dirty="0">
                <a:latin typeface="Candara" panose="020E0502030303020204" pitchFamily="34" charset="0"/>
              </a:rPr>
              <a:t>Our pupils are given increased responsibility </a:t>
            </a:r>
            <a:r>
              <a:rPr lang="en-GB" i="1" dirty="0">
                <a:highlight>
                  <a:srgbClr val="FFFF00"/>
                </a:highlight>
                <a:latin typeface="Candara" panose="020E0502030303020204" pitchFamily="34" charset="0"/>
              </a:rPr>
              <a:t>[you may wish to include some of the responsibilities given to pupils e.g. Worship Leaders, School Captains, School Council, Eco Leader etc] </a:t>
            </a:r>
          </a:p>
          <a:p>
            <a:pPr algn="just"/>
            <a:r>
              <a:rPr lang="en-GB" dirty="0">
                <a:latin typeface="Candara" panose="020E0502030303020204" pitchFamily="34" charset="0"/>
              </a:rPr>
              <a:t>PE sessions encourage pupils to achieve their </a:t>
            </a:r>
            <a:r>
              <a:rPr lang="en-GB" i="1" dirty="0">
                <a:latin typeface="Candara" panose="020E0502030303020204" pitchFamily="34" charset="0"/>
              </a:rPr>
              <a:t>personal best</a:t>
            </a:r>
            <a:r>
              <a:rPr lang="en-GB" dirty="0">
                <a:latin typeface="Candara" panose="020E0502030303020204" pitchFamily="34" charset="0"/>
              </a:rPr>
              <a:t>.</a:t>
            </a:r>
          </a:p>
          <a:p>
            <a:pPr algn="just"/>
            <a:r>
              <a:rPr lang="en-GB" dirty="0">
                <a:latin typeface="Candara" panose="020E0502030303020204" pitchFamily="34" charset="0"/>
              </a:rPr>
              <a:t>There is increased focus on being good global citizens, building on the work in Key Stage 1. Pupils are beginning to think about their goals and aspirations and the steps necessary to achieve their dreams.</a:t>
            </a:r>
          </a:p>
          <a:p>
            <a:pPr algn="just"/>
            <a:r>
              <a:rPr lang="en-GB" dirty="0">
                <a:latin typeface="Candara" panose="020E0502030303020204" pitchFamily="34" charset="0"/>
              </a:rPr>
              <a:t>The role of the internet, social media and what it means to say things online rather than face to face are explored in detail and pupils are encouraged to consider the implications of their online activities on their own reputation and the impact their actions have on others.</a:t>
            </a:r>
          </a:p>
          <a:p>
            <a:pPr marL="0" indent="0" algn="just">
              <a:buNone/>
            </a:pPr>
            <a:endParaRPr lang="en-GB" dirty="0">
              <a:latin typeface="Candara" panose="020E0502030303020204" pitchFamily="34" charset="0"/>
            </a:endParaRPr>
          </a:p>
        </p:txBody>
      </p:sp>
      <p:pic>
        <p:nvPicPr>
          <p:cNvPr id="4" name="Picture 3">
            <a:extLst>
              <a:ext uri="{FF2B5EF4-FFF2-40B4-BE49-F238E27FC236}">
                <a16:creationId xmlns:a16="http://schemas.microsoft.com/office/drawing/2014/main" id="{85CE6121-F557-4447-A234-7247FBF8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534" y="401216"/>
            <a:ext cx="395467" cy="718987"/>
          </a:xfrm>
          <a:prstGeom prst="rect">
            <a:avLst/>
          </a:prstGeom>
          <a:solidFill>
            <a:schemeClr val="bg1">
              <a:lumMod val="75000"/>
            </a:schemeClr>
          </a:solidFill>
        </p:spPr>
      </p:pic>
      <p:pic>
        <p:nvPicPr>
          <p:cNvPr id="9" name="Picture 8" descr="A close up of a device&#10;&#10;Description automatically generated">
            <a:extLst>
              <a:ext uri="{FF2B5EF4-FFF2-40B4-BE49-F238E27FC236}">
                <a16:creationId xmlns:a16="http://schemas.microsoft.com/office/drawing/2014/main" id="{F7BFE5C1-1192-479C-9507-D12C658F9F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51102" y="5192734"/>
            <a:ext cx="1453241" cy="1453241"/>
          </a:xfrm>
          <a:prstGeom prst="rect">
            <a:avLst/>
          </a:prstGeom>
        </p:spPr>
      </p:pic>
      <p:sp>
        <p:nvSpPr>
          <p:cNvPr id="10" name="TextBox 9">
            <a:extLst>
              <a:ext uri="{FF2B5EF4-FFF2-40B4-BE49-F238E27FC236}">
                <a16:creationId xmlns:a16="http://schemas.microsoft.com/office/drawing/2014/main" id="{B7D99AC2-CEBB-4EDC-A968-F0EC17597AA9}"/>
              </a:ext>
            </a:extLst>
          </p:cNvPr>
          <p:cNvSpPr txBox="1"/>
          <p:nvPr/>
        </p:nvSpPr>
        <p:spPr>
          <a:xfrm>
            <a:off x="5735994" y="6383721"/>
            <a:ext cx="2411962" cy="184666"/>
          </a:xfrm>
          <a:prstGeom prst="rect">
            <a:avLst/>
          </a:prstGeom>
          <a:noFill/>
        </p:spPr>
        <p:txBody>
          <a:bodyPr wrap="square" rtlCol="0">
            <a:spAutoFit/>
          </a:bodyPr>
          <a:lstStyle/>
          <a:p>
            <a:r>
              <a:rPr lang="en-GB" sz="600" dirty="0">
                <a:hlinkClick r:id="rId4" tooltip="http://undeniableme.wordpress.com/2012/07/27/online-customer-communications-are-you-committing-social-media-suicide/"/>
              </a:rPr>
              <a:t>This Photo</a:t>
            </a:r>
            <a:r>
              <a:rPr lang="en-GB" sz="600" dirty="0"/>
              <a:t> by Unknown Author is licensed under </a:t>
            </a:r>
            <a:r>
              <a:rPr lang="en-GB" sz="600" dirty="0">
                <a:hlinkClick r:id="rId5" tooltip="https://creativecommons.org/licenses/by-nc-nd/3.0/"/>
              </a:rPr>
              <a:t>CC BY-NC-ND</a:t>
            </a:r>
            <a:endParaRPr lang="en-GB" sz="600" dirty="0"/>
          </a:p>
        </p:txBody>
      </p:sp>
    </p:spTree>
    <p:extLst>
      <p:ext uri="{BB962C8B-B14F-4D97-AF65-F5344CB8AC3E}">
        <p14:creationId xmlns:p14="http://schemas.microsoft.com/office/powerpoint/2010/main" val="3288294854"/>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660</TotalTime>
  <Words>2199</Words>
  <Application>Microsoft Office PowerPoint</Application>
  <PresentationFormat>Widescreen</PresentationFormat>
  <Paragraphs>109</Paragraphs>
  <Slides>15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Calibri Light</vt:lpstr>
      <vt:lpstr>Candara</vt:lpstr>
      <vt:lpstr>Trebuchet MS</vt:lpstr>
      <vt:lpstr>Wingdings</vt:lpstr>
      <vt:lpstr>Wingdings 3</vt:lpstr>
      <vt:lpstr>Facet</vt:lpstr>
      <vt:lpstr>1_Custom Design</vt:lpstr>
      <vt:lpstr>Custom Design</vt:lpstr>
      <vt:lpstr>Relationships Education and  Sex Education  </vt:lpstr>
      <vt:lpstr>Aims of the meeting</vt:lpstr>
      <vt:lpstr>Why is there new guidance on Relationships Education &amp; Sex Education? </vt:lpstr>
      <vt:lpstr>Relationships Education at our school?  </vt:lpstr>
      <vt:lpstr>Statutory expectations by the end of EYFS </vt:lpstr>
      <vt:lpstr>Statutory expectations by the end of Key Stage 1 </vt:lpstr>
      <vt:lpstr>What else do we already teach in Key Stage 1?</vt:lpstr>
      <vt:lpstr>Statutory expectations by the end of Key Stage 2 </vt:lpstr>
      <vt:lpstr>What else do we already teach in Key Stage 2?</vt:lpstr>
      <vt:lpstr>Sex Education at our school</vt:lpstr>
      <vt:lpstr>When do we currently teach Sex Education?</vt:lpstr>
      <vt:lpstr>Removing a pupil from lessons</vt:lpstr>
      <vt:lpstr>Over to you …</vt:lpstr>
      <vt:lpstr>Working with families</vt:lpstr>
      <vt:lpstr>How can we help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Education, Sex Education and Health Education</dc:title>
  <dc:creator>Charlotte Tudway</dc:creator>
  <cp:lastModifiedBy>Charlotte Tudway</cp:lastModifiedBy>
  <cp:revision>44</cp:revision>
  <dcterms:created xsi:type="dcterms:W3CDTF">2020-02-21T14:16:54Z</dcterms:created>
  <dcterms:modified xsi:type="dcterms:W3CDTF">2020-03-13T16:02:10Z</dcterms:modified>
</cp:coreProperties>
</file>